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57" r:id="rId3"/>
    <p:sldId id="282" r:id="rId4"/>
    <p:sldId id="281" r:id="rId5"/>
    <p:sldId id="258" r:id="rId6"/>
    <p:sldId id="259" r:id="rId7"/>
    <p:sldId id="260" r:id="rId8"/>
    <p:sldId id="276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9" r:id="rId17"/>
    <p:sldId id="270" r:id="rId18"/>
    <p:sldId id="271" r:id="rId19"/>
    <p:sldId id="273" r:id="rId20"/>
    <p:sldId id="272" r:id="rId21"/>
    <p:sldId id="274" r:id="rId22"/>
    <p:sldId id="275" r:id="rId23"/>
    <p:sldId id="277" r:id="rId24"/>
    <p:sldId id="278" r:id="rId25"/>
    <p:sldId id="279" r:id="rId26"/>
    <p:sldId id="283" r:id="rId27"/>
    <p:sldId id="284" r:id="rId28"/>
    <p:sldId id="285" r:id="rId29"/>
  </p:sldIdLst>
  <p:sldSz cx="13004800" cy="9753600"/>
  <p:notesSz cx="13004800" cy="9753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723"/>
    <p:restoredTop sz="92742"/>
  </p:normalViewPr>
  <p:slideViewPr>
    <p:cSldViewPr>
      <p:cViewPr varScale="1">
        <p:scale>
          <a:sx n="39" d="100"/>
          <a:sy n="39" d="100"/>
        </p:scale>
        <p:origin x="448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21.tiff>
</file>

<file path=ppt/media/image22.gif>
</file>

<file path=ppt/media/image23.gif>
</file>

<file path=ppt/media/image24.tiff>
</file>

<file path=ppt/media/image25.tiff>
</file>

<file path=ppt/media/image26.tiff>
</file>

<file path=ppt/media/image27.gif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75360" y="3023616"/>
            <a:ext cx="11054080" cy="2048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950720" y="5462016"/>
            <a:ext cx="9103360" cy="2438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50240" y="2243328"/>
            <a:ext cx="5657088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697472" y="2243328"/>
            <a:ext cx="5657088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12/3/19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12/3/19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28700" y="3263900"/>
            <a:ext cx="10947400" cy="28911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84300" y="1495307"/>
            <a:ext cx="10582910" cy="2143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8A96A-386A-A844-98C2-35D6B2B4A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0944" y="3276600"/>
            <a:ext cx="10854055" cy="2492990"/>
          </a:xfrm>
        </p:spPr>
        <p:txBody>
          <a:bodyPr/>
          <a:lstStyle/>
          <a:p>
            <a:pPr algn="ctr"/>
            <a:r>
              <a:rPr lang="en-US" sz="5400" dirty="0"/>
              <a:t>Negative sampling, Attention mechanism, 1D convolution and pre-trained feature extraction</a:t>
            </a:r>
          </a:p>
        </p:txBody>
      </p:sp>
    </p:spTree>
    <p:extLst>
      <p:ext uri="{BB962C8B-B14F-4D97-AF65-F5344CB8AC3E}">
        <p14:creationId xmlns:p14="http://schemas.microsoft.com/office/powerpoint/2010/main" val="272882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6000" y="469900"/>
            <a:ext cx="1098042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75" dirty="0"/>
              <a:t>Calculating </a:t>
            </a:r>
            <a:r>
              <a:rPr sz="8000" dirty="0"/>
              <a:t>Attention</a:t>
            </a:r>
            <a:r>
              <a:rPr sz="8000" spc="-110" dirty="0"/>
              <a:t> </a:t>
            </a:r>
            <a:r>
              <a:rPr sz="8000" spc="-5" dirty="0"/>
              <a:t>(2)</a:t>
            </a:r>
            <a:endParaRPr sz="8000"/>
          </a:p>
        </p:txBody>
      </p:sp>
      <p:sp>
        <p:nvSpPr>
          <p:cNvPr id="3" name="object 3"/>
          <p:cNvSpPr/>
          <p:nvPr/>
        </p:nvSpPr>
        <p:spPr>
          <a:xfrm>
            <a:off x="4827389" y="4040127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39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812872" y="4040617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820413" y="4051410"/>
            <a:ext cx="279029" cy="27902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820413" y="40514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7"/>
                </a:lnTo>
                <a:lnTo>
                  <a:pt x="117905" y="279028"/>
                </a:lnTo>
                <a:lnTo>
                  <a:pt x="161122" y="279028"/>
                </a:lnTo>
                <a:lnTo>
                  <a:pt x="202695" y="265797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812872" y="432540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820413" y="4336202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820413" y="4336202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812872" y="46102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820413" y="4620993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820413" y="4620993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253004" y="4484913"/>
            <a:ext cx="1268730" cy="0"/>
          </a:xfrm>
          <a:custGeom>
            <a:avLst/>
            <a:gdLst/>
            <a:ahLst/>
            <a:cxnLst/>
            <a:rect l="l" t="t" r="r" b="b"/>
            <a:pathLst>
              <a:path w="1268729">
                <a:moveTo>
                  <a:pt x="0" y="0"/>
                </a:moveTo>
                <a:lnTo>
                  <a:pt x="19050" y="0"/>
                </a:lnTo>
                <a:lnTo>
                  <a:pt x="1249541" y="0"/>
                </a:lnTo>
                <a:lnTo>
                  <a:pt x="1268591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502545" y="4401093"/>
            <a:ext cx="167640" cy="167640"/>
          </a:xfrm>
          <a:custGeom>
            <a:avLst/>
            <a:gdLst/>
            <a:ahLst/>
            <a:cxnLst/>
            <a:rect l="l" t="t" r="r" b="b"/>
            <a:pathLst>
              <a:path w="167640" h="167639">
                <a:moveTo>
                  <a:pt x="0" y="0"/>
                </a:moveTo>
                <a:lnTo>
                  <a:pt x="0" y="167639"/>
                </a:lnTo>
                <a:lnTo>
                  <a:pt x="167640" y="838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104414" y="4401093"/>
            <a:ext cx="167640" cy="167640"/>
          </a:xfrm>
          <a:custGeom>
            <a:avLst/>
            <a:gdLst/>
            <a:ahLst/>
            <a:cxnLst/>
            <a:rect l="l" t="t" r="r" b="b"/>
            <a:pathLst>
              <a:path w="167639" h="167639">
                <a:moveTo>
                  <a:pt x="167640" y="0"/>
                </a:moveTo>
                <a:lnTo>
                  <a:pt x="0" y="83820"/>
                </a:lnTo>
                <a:lnTo>
                  <a:pt x="167640" y="167639"/>
                </a:lnTo>
                <a:lnTo>
                  <a:pt x="16764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732389" y="4040127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39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717872" y="4040617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725414" y="4051410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725414" y="40514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717872" y="432540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725414" y="4336202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725414" y="4336202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717872" y="46102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725414" y="4620993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407961" y="3735809"/>
            <a:ext cx="6946572" cy="143374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990600" y="1930400"/>
            <a:ext cx="11014710" cy="297434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457200" marR="5080" indent="-444500">
              <a:lnSpc>
                <a:spcPts val="4300"/>
              </a:lnSpc>
              <a:spcBef>
                <a:spcPts val="260"/>
              </a:spcBef>
              <a:buSzPct val="75000"/>
              <a:buChar char="•"/>
              <a:tabLst>
                <a:tab pos="456565" algn="l"/>
                <a:tab pos="457200" algn="l"/>
              </a:tabLst>
            </a:pPr>
            <a:r>
              <a:rPr sz="3600" spc="25" dirty="0">
                <a:latin typeface="Arial"/>
                <a:cs typeface="Arial"/>
              </a:rPr>
              <a:t>Combine </a:t>
            </a:r>
            <a:r>
              <a:rPr sz="3600" spc="20" dirty="0">
                <a:latin typeface="Arial"/>
                <a:cs typeface="Arial"/>
              </a:rPr>
              <a:t>together </a:t>
            </a:r>
            <a:r>
              <a:rPr sz="3600" spc="-5" dirty="0">
                <a:latin typeface="Arial"/>
                <a:cs typeface="Arial"/>
              </a:rPr>
              <a:t>value </a:t>
            </a:r>
            <a:r>
              <a:rPr sz="3600" spc="25" dirty="0">
                <a:latin typeface="Arial"/>
                <a:cs typeface="Arial"/>
              </a:rPr>
              <a:t>vectors </a:t>
            </a:r>
            <a:r>
              <a:rPr sz="3600" spc="-5" dirty="0">
                <a:latin typeface="Arial"/>
                <a:cs typeface="Arial"/>
              </a:rPr>
              <a:t>(usually </a:t>
            </a:r>
            <a:r>
              <a:rPr sz="3600" spc="55" dirty="0">
                <a:latin typeface="Arial"/>
                <a:cs typeface="Arial"/>
              </a:rPr>
              <a:t>encoder  </a:t>
            </a:r>
            <a:r>
              <a:rPr sz="3600" dirty="0">
                <a:latin typeface="Arial"/>
                <a:cs typeface="Arial"/>
              </a:rPr>
              <a:t>states, </a:t>
            </a:r>
            <a:r>
              <a:rPr sz="3600" spc="-5" dirty="0">
                <a:latin typeface="Arial"/>
                <a:cs typeface="Arial"/>
              </a:rPr>
              <a:t>like </a:t>
            </a:r>
            <a:r>
              <a:rPr sz="3600" dirty="0">
                <a:latin typeface="Arial"/>
                <a:cs typeface="Arial"/>
              </a:rPr>
              <a:t>key </a:t>
            </a:r>
            <a:r>
              <a:rPr sz="3600" spc="25" dirty="0">
                <a:latin typeface="Arial"/>
                <a:cs typeface="Arial"/>
              </a:rPr>
              <a:t>vectors) </a:t>
            </a:r>
            <a:r>
              <a:rPr sz="3600" spc="95" dirty="0">
                <a:latin typeface="Arial"/>
                <a:cs typeface="Arial"/>
              </a:rPr>
              <a:t>by </a:t>
            </a:r>
            <a:r>
              <a:rPr sz="3600" spc="30" dirty="0">
                <a:latin typeface="Arial"/>
                <a:cs typeface="Arial"/>
              </a:rPr>
              <a:t>taking </a:t>
            </a:r>
            <a:r>
              <a:rPr sz="3600" dirty="0">
                <a:latin typeface="Arial"/>
                <a:cs typeface="Arial"/>
              </a:rPr>
              <a:t>the </a:t>
            </a:r>
            <a:r>
              <a:rPr sz="3600" spc="45" dirty="0">
                <a:latin typeface="Arial"/>
                <a:cs typeface="Arial"/>
              </a:rPr>
              <a:t>weighted</a:t>
            </a:r>
            <a:r>
              <a:rPr sz="3600" spc="-170" dirty="0">
                <a:latin typeface="Arial"/>
                <a:cs typeface="Arial"/>
              </a:rPr>
              <a:t> </a:t>
            </a:r>
            <a:r>
              <a:rPr sz="3600" dirty="0">
                <a:latin typeface="Arial"/>
                <a:cs typeface="Arial"/>
              </a:rPr>
              <a:t>sum</a:t>
            </a:r>
            <a:endParaRPr sz="3600">
              <a:latin typeface="Arial"/>
              <a:cs typeface="Arial"/>
            </a:endParaRPr>
          </a:p>
          <a:p>
            <a:pPr marL="3492500">
              <a:lnSpc>
                <a:spcPct val="100000"/>
              </a:lnSpc>
              <a:spcBef>
                <a:spcPts val="1140"/>
              </a:spcBef>
              <a:tabLst>
                <a:tab pos="5447665" algn="l"/>
                <a:tab pos="7403465" algn="l"/>
                <a:tab pos="9283065" algn="l"/>
              </a:tabLst>
            </a:pPr>
            <a:r>
              <a:rPr sz="3600" i="1" spc="-5" dirty="0">
                <a:latin typeface="Arial"/>
                <a:cs typeface="Arial"/>
              </a:rPr>
              <a:t>kono	</a:t>
            </a:r>
            <a:r>
              <a:rPr sz="3600" i="1" spc="45" dirty="0">
                <a:latin typeface="Arial"/>
                <a:cs typeface="Arial"/>
              </a:rPr>
              <a:t>eiga	</a:t>
            </a:r>
            <a:r>
              <a:rPr sz="3600" i="1" spc="95" dirty="0">
                <a:latin typeface="Arial"/>
                <a:cs typeface="Arial"/>
              </a:rPr>
              <a:t>ga	</a:t>
            </a:r>
            <a:r>
              <a:rPr sz="3600" i="1" spc="-5" dirty="0">
                <a:latin typeface="Arial"/>
                <a:cs typeface="Arial"/>
              </a:rPr>
              <a:t>kirai</a:t>
            </a:r>
            <a:endParaRPr sz="3600">
              <a:latin typeface="Arial"/>
              <a:cs typeface="Arial"/>
            </a:endParaRPr>
          </a:p>
          <a:p>
            <a:pPr marL="1803400" marR="7678420" indent="203200">
              <a:lnSpc>
                <a:spcPts val="4300"/>
              </a:lnSpc>
              <a:spcBef>
                <a:spcPts val="540"/>
              </a:spcBef>
            </a:pPr>
            <a:r>
              <a:rPr sz="3600" spc="-85" dirty="0">
                <a:solidFill>
                  <a:srgbClr val="861001"/>
                </a:solidFill>
                <a:latin typeface="Arial"/>
                <a:cs typeface="Arial"/>
              </a:rPr>
              <a:t>Value  </a:t>
            </a:r>
            <a:r>
              <a:rPr sz="3600" spc="-405" dirty="0">
                <a:solidFill>
                  <a:srgbClr val="861001"/>
                </a:solidFill>
                <a:latin typeface="Arial"/>
                <a:cs typeface="Arial"/>
              </a:rPr>
              <a:t>V</a:t>
            </a:r>
            <a:r>
              <a:rPr sz="3600" spc="30" dirty="0">
                <a:solidFill>
                  <a:srgbClr val="861001"/>
                </a:solidFill>
                <a:latin typeface="Arial"/>
                <a:cs typeface="Arial"/>
              </a:rPr>
              <a:t>ectors</a:t>
            </a:r>
            <a:endParaRPr sz="360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8622872" y="4040617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630414" y="4051410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8630414" y="40514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622872" y="432540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8630414" y="4336202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8630414" y="4336202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622872" y="46102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630414" y="4620993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8630414" y="4620993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8777331" y="3735809"/>
            <a:ext cx="0" cy="174625"/>
          </a:xfrm>
          <a:custGeom>
            <a:avLst/>
            <a:gdLst/>
            <a:ahLst/>
            <a:cxnLst/>
            <a:rect l="l" t="t" r="r" b="b"/>
            <a:pathLst>
              <a:path h="174625">
                <a:moveTo>
                  <a:pt x="0" y="0"/>
                </a:moveTo>
                <a:lnTo>
                  <a:pt x="0" y="174496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716371" y="3897605"/>
            <a:ext cx="121920" cy="121920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121920" y="0"/>
                </a:moveTo>
                <a:lnTo>
                  <a:pt x="0" y="0"/>
                </a:lnTo>
                <a:lnTo>
                  <a:pt x="60960" y="121920"/>
                </a:lnTo>
                <a:lnTo>
                  <a:pt x="12192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063004" y="4484913"/>
            <a:ext cx="1268730" cy="0"/>
          </a:xfrm>
          <a:custGeom>
            <a:avLst/>
            <a:gdLst/>
            <a:ahLst/>
            <a:cxnLst/>
            <a:rect l="l" t="t" r="r" b="b"/>
            <a:pathLst>
              <a:path w="1268729">
                <a:moveTo>
                  <a:pt x="0" y="0"/>
                </a:moveTo>
                <a:lnTo>
                  <a:pt x="19049" y="0"/>
                </a:lnTo>
                <a:lnTo>
                  <a:pt x="1249541" y="0"/>
                </a:lnTo>
                <a:lnTo>
                  <a:pt x="1268591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0312545" y="4401093"/>
            <a:ext cx="167640" cy="167640"/>
          </a:xfrm>
          <a:custGeom>
            <a:avLst/>
            <a:gdLst/>
            <a:ahLst/>
            <a:cxnLst/>
            <a:rect l="l" t="t" r="r" b="b"/>
            <a:pathLst>
              <a:path w="167640" h="167639">
                <a:moveTo>
                  <a:pt x="0" y="0"/>
                </a:moveTo>
                <a:lnTo>
                  <a:pt x="0" y="167639"/>
                </a:lnTo>
                <a:lnTo>
                  <a:pt x="167640" y="838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8914414" y="4401093"/>
            <a:ext cx="167640" cy="167640"/>
          </a:xfrm>
          <a:custGeom>
            <a:avLst/>
            <a:gdLst/>
            <a:ahLst/>
            <a:cxnLst/>
            <a:rect l="l" t="t" r="r" b="b"/>
            <a:pathLst>
              <a:path w="167640" h="167639">
                <a:moveTo>
                  <a:pt x="167639" y="0"/>
                </a:moveTo>
                <a:lnTo>
                  <a:pt x="0" y="83820"/>
                </a:lnTo>
                <a:lnTo>
                  <a:pt x="167639" y="167639"/>
                </a:lnTo>
                <a:lnTo>
                  <a:pt x="16763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0542390" y="4040127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39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0527872" y="4040617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0535414" y="4051410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535414" y="40514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0527872" y="432540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0535414" y="4336202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0535414" y="4336202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0527872" y="46102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0535414" y="4620993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0535414" y="4620993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0682331" y="3735809"/>
            <a:ext cx="0" cy="174625"/>
          </a:xfrm>
          <a:custGeom>
            <a:avLst/>
            <a:gdLst/>
            <a:ahLst/>
            <a:cxnLst/>
            <a:rect l="l" t="t" r="r" b="b"/>
            <a:pathLst>
              <a:path h="174625">
                <a:moveTo>
                  <a:pt x="0" y="0"/>
                </a:moveTo>
                <a:lnTo>
                  <a:pt x="0" y="174496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0621371" y="3897605"/>
            <a:ext cx="121920" cy="121920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121920" y="0"/>
                </a:moveTo>
                <a:lnTo>
                  <a:pt x="0" y="0"/>
                </a:lnTo>
                <a:lnTo>
                  <a:pt x="60960" y="121920"/>
                </a:lnTo>
                <a:lnTo>
                  <a:pt x="12192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 txBox="1"/>
          <p:nvPr/>
        </p:nvSpPr>
        <p:spPr>
          <a:xfrm>
            <a:off x="9702800" y="5651500"/>
            <a:ext cx="16827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0"/>
              </a:spcBef>
            </a:pPr>
            <a:r>
              <a:rPr sz="3600" spc="45" dirty="0">
                <a:latin typeface="Arial"/>
                <a:cs typeface="Arial"/>
              </a:rPr>
              <a:t>α</a:t>
            </a:r>
            <a:r>
              <a:rPr sz="3600" spc="67" baseline="-6944" dirty="0">
                <a:latin typeface="Arial"/>
                <a:cs typeface="Arial"/>
              </a:rPr>
              <a:t>4</a:t>
            </a:r>
            <a:r>
              <a:rPr sz="3600" spc="45" dirty="0">
                <a:latin typeface="Arial"/>
                <a:cs typeface="Arial"/>
              </a:rPr>
              <a:t>=0.03</a:t>
            </a:r>
            <a:endParaRPr sz="3600">
              <a:latin typeface="Arial"/>
              <a:cs typeface="Arial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3987800" y="5270500"/>
            <a:ext cx="5416550" cy="955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4650" algn="ctr">
              <a:lnSpc>
                <a:spcPts val="3660"/>
              </a:lnSpc>
              <a:spcBef>
                <a:spcPts val="100"/>
              </a:spcBef>
              <a:tabLst>
                <a:tab pos="2279650" algn="l"/>
                <a:tab pos="4184650" algn="l"/>
              </a:tabLst>
            </a:pPr>
            <a:r>
              <a:rPr sz="3600" spc="-5" dirty="0">
                <a:latin typeface="Arial"/>
                <a:cs typeface="Arial"/>
              </a:rPr>
              <a:t>*	*	*</a:t>
            </a:r>
            <a:endParaRPr sz="3600">
              <a:latin typeface="Arial"/>
              <a:cs typeface="Arial"/>
            </a:endParaRPr>
          </a:p>
          <a:p>
            <a:pPr algn="ctr">
              <a:lnSpc>
                <a:spcPts val="3660"/>
              </a:lnSpc>
              <a:tabLst>
                <a:tab pos="3682365" algn="l"/>
              </a:tabLst>
            </a:pPr>
            <a:r>
              <a:rPr sz="3600" spc="45" dirty="0">
                <a:latin typeface="Arial"/>
                <a:cs typeface="Arial"/>
              </a:rPr>
              <a:t>α</a:t>
            </a:r>
            <a:r>
              <a:rPr sz="3600" spc="67" baseline="-6944" dirty="0">
                <a:latin typeface="Arial"/>
                <a:cs typeface="Arial"/>
              </a:rPr>
              <a:t>1</a:t>
            </a:r>
            <a:r>
              <a:rPr sz="3600" spc="45" dirty="0">
                <a:latin typeface="Arial"/>
                <a:cs typeface="Arial"/>
              </a:rPr>
              <a:t>=0.76</a:t>
            </a:r>
            <a:r>
              <a:rPr sz="3600" spc="155" dirty="0">
                <a:latin typeface="Arial"/>
                <a:cs typeface="Arial"/>
              </a:rPr>
              <a:t> </a:t>
            </a:r>
            <a:r>
              <a:rPr sz="3600" spc="45" dirty="0">
                <a:latin typeface="Arial"/>
                <a:cs typeface="Arial"/>
              </a:rPr>
              <a:t>α</a:t>
            </a:r>
            <a:r>
              <a:rPr sz="3600" spc="67" baseline="-6944" dirty="0">
                <a:latin typeface="Arial"/>
                <a:cs typeface="Arial"/>
              </a:rPr>
              <a:t>2</a:t>
            </a:r>
            <a:r>
              <a:rPr sz="3600" spc="45" dirty="0">
                <a:latin typeface="Arial"/>
                <a:cs typeface="Arial"/>
              </a:rPr>
              <a:t>=0.08	α</a:t>
            </a:r>
            <a:r>
              <a:rPr sz="3600" spc="67" baseline="-6944" dirty="0">
                <a:latin typeface="Arial"/>
                <a:cs typeface="Arial"/>
              </a:rPr>
              <a:t>3</a:t>
            </a:r>
            <a:r>
              <a:rPr sz="3600" spc="45" dirty="0">
                <a:latin typeface="Arial"/>
                <a:cs typeface="Arial"/>
              </a:rPr>
              <a:t>=0.13</a:t>
            </a:r>
            <a:endParaRPr sz="3600">
              <a:latin typeface="Arial"/>
              <a:cs typeface="Arial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10604500" y="5270500"/>
            <a:ext cx="178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Arial"/>
                <a:cs typeface="Arial"/>
              </a:rPr>
              <a:t>*</a:t>
            </a:r>
            <a:endParaRPr sz="3600">
              <a:latin typeface="Arial"/>
              <a:cs typeface="Arial"/>
            </a:endParaRPr>
          </a:p>
        </p:txBody>
      </p:sp>
      <p:sp>
        <p:nvSpPr>
          <p:cNvPr id="56" name="object 56"/>
          <p:cNvSpPr/>
          <p:nvPr/>
        </p:nvSpPr>
        <p:spPr>
          <a:xfrm>
            <a:off x="4982090" y="6399118"/>
            <a:ext cx="2681605" cy="582295"/>
          </a:xfrm>
          <a:custGeom>
            <a:avLst/>
            <a:gdLst/>
            <a:ahLst/>
            <a:cxnLst/>
            <a:rect l="l" t="t" r="r" b="b"/>
            <a:pathLst>
              <a:path w="2681604" h="582295">
                <a:moveTo>
                  <a:pt x="0" y="0"/>
                </a:moveTo>
                <a:lnTo>
                  <a:pt x="2668870" y="579218"/>
                </a:lnTo>
                <a:lnTo>
                  <a:pt x="2681281" y="58191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7638033" y="6918764"/>
            <a:ext cx="132080" cy="119380"/>
          </a:xfrm>
          <a:custGeom>
            <a:avLst/>
            <a:gdLst/>
            <a:ahLst/>
            <a:cxnLst/>
            <a:rect l="l" t="t" r="r" b="b"/>
            <a:pathLst>
              <a:path w="132079" h="119379">
                <a:moveTo>
                  <a:pt x="25858" y="0"/>
                </a:moveTo>
                <a:lnTo>
                  <a:pt x="0" y="119146"/>
                </a:lnTo>
                <a:lnTo>
                  <a:pt x="132074" y="85430"/>
                </a:lnTo>
                <a:lnTo>
                  <a:pt x="2585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6824755" y="6397307"/>
            <a:ext cx="853440" cy="548005"/>
          </a:xfrm>
          <a:custGeom>
            <a:avLst/>
            <a:gdLst/>
            <a:ahLst/>
            <a:cxnLst/>
            <a:rect l="l" t="t" r="r" b="b"/>
            <a:pathLst>
              <a:path w="853440" h="548004">
                <a:moveTo>
                  <a:pt x="0" y="0"/>
                </a:moveTo>
                <a:lnTo>
                  <a:pt x="842754" y="541023"/>
                </a:lnTo>
                <a:lnTo>
                  <a:pt x="853441" y="547884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7634578" y="6887032"/>
            <a:ext cx="135890" cy="117475"/>
          </a:xfrm>
          <a:custGeom>
            <a:avLst/>
            <a:gdLst/>
            <a:ahLst/>
            <a:cxnLst/>
            <a:rect l="l" t="t" r="r" b="b"/>
            <a:pathLst>
              <a:path w="135890" h="117475">
                <a:moveTo>
                  <a:pt x="65864" y="0"/>
                </a:moveTo>
                <a:lnTo>
                  <a:pt x="0" y="102596"/>
                </a:lnTo>
                <a:lnTo>
                  <a:pt x="135529" y="117163"/>
                </a:lnTo>
                <a:lnTo>
                  <a:pt x="6586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7847338" y="6365323"/>
            <a:ext cx="561975" cy="561975"/>
          </a:xfrm>
          <a:custGeom>
            <a:avLst/>
            <a:gdLst/>
            <a:ahLst/>
            <a:cxnLst/>
            <a:rect l="l" t="t" r="r" b="b"/>
            <a:pathLst>
              <a:path w="561975" h="561975">
                <a:moveTo>
                  <a:pt x="561641" y="0"/>
                </a:moveTo>
                <a:lnTo>
                  <a:pt x="8980" y="552661"/>
                </a:lnTo>
                <a:lnTo>
                  <a:pt x="0" y="56164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7770107" y="6874879"/>
            <a:ext cx="129539" cy="129539"/>
          </a:xfrm>
          <a:custGeom>
            <a:avLst/>
            <a:gdLst/>
            <a:ahLst/>
            <a:cxnLst/>
            <a:rect l="l" t="t" r="r" b="b"/>
            <a:pathLst>
              <a:path w="129540" h="129540">
                <a:moveTo>
                  <a:pt x="43106" y="0"/>
                </a:moveTo>
                <a:lnTo>
                  <a:pt x="0" y="129316"/>
                </a:lnTo>
                <a:lnTo>
                  <a:pt x="129316" y="86210"/>
                </a:lnTo>
                <a:lnTo>
                  <a:pt x="4310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7876568" y="6397057"/>
            <a:ext cx="2542540" cy="582930"/>
          </a:xfrm>
          <a:custGeom>
            <a:avLst/>
            <a:gdLst/>
            <a:ahLst/>
            <a:cxnLst/>
            <a:rect l="l" t="t" r="r" b="b"/>
            <a:pathLst>
              <a:path w="2542540" h="582929">
                <a:moveTo>
                  <a:pt x="2542434" y="0"/>
                </a:moveTo>
                <a:lnTo>
                  <a:pt x="12378" y="579899"/>
                </a:lnTo>
                <a:lnTo>
                  <a:pt x="0" y="582736"/>
                </a:lnTo>
              </a:path>
            </a:pathLst>
          </a:custGeom>
          <a:ln w="253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7770107" y="6917537"/>
            <a:ext cx="132715" cy="119380"/>
          </a:xfrm>
          <a:custGeom>
            <a:avLst/>
            <a:gdLst/>
            <a:ahLst/>
            <a:cxnLst/>
            <a:rect l="l" t="t" r="r" b="b"/>
            <a:pathLst>
              <a:path w="132715" h="119379">
                <a:moveTo>
                  <a:pt x="105219" y="0"/>
                </a:moveTo>
                <a:lnTo>
                  <a:pt x="0" y="86658"/>
                </a:lnTo>
                <a:lnTo>
                  <a:pt x="132457" y="118838"/>
                </a:lnTo>
                <a:lnTo>
                  <a:pt x="10521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7621390" y="7075429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40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7606872" y="7075916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7614414" y="7086710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7614414" y="70867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5"/>
                </a:lnTo>
                <a:lnTo>
                  <a:pt x="0" y="161122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2"/>
                </a:lnTo>
                <a:lnTo>
                  <a:pt x="279029" y="117905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7606872" y="7360709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7614414" y="7371501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7614414" y="7371501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7606872" y="76455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7614414" y="7656294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7614414" y="7656294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5"/>
                </a:lnTo>
                <a:lnTo>
                  <a:pt x="0" y="161122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2"/>
                </a:lnTo>
                <a:lnTo>
                  <a:pt x="279029" y="117905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 txBox="1"/>
          <p:nvPr/>
        </p:nvSpPr>
        <p:spPr>
          <a:xfrm>
            <a:off x="990600" y="8420100"/>
            <a:ext cx="19685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400" dirty="0">
                <a:latin typeface="Arial"/>
                <a:cs typeface="Arial"/>
              </a:rPr>
              <a:t>•</a:t>
            </a:r>
            <a:endParaRPr sz="2700">
              <a:latin typeface="Arial"/>
              <a:cs typeface="Arial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1435100" y="8343900"/>
            <a:ext cx="83172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Arial"/>
                <a:cs typeface="Arial"/>
              </a:rPr>
              <a:t>Use </a:t>
            </a:r>
            <a:r>
              <a:rPr sz="3600" dirty="0">
                <a:latin typeface="Arial"/>
                <a:cs typeface="Arial"/>
              </a:rPr>
              <a:t>this </a:t>
            </a:r>
            <a:r>
              <a:rPr sz="3600" spc="-5" dirty="0">
                <a:latin typeface="Arial"/>
                <a:cs typeface="Arial"/>
              </a:rPr>
              <a:t>in any </a:t>
            </a:r>
            <a:r>
              <a:rPr sz="3600" spc="60" dirty="0">
                <a:latin typeface="Arial"/>
                <a:cs typeface="Arial"/>
              </a:rPr>
              <a:t>part </a:t>
            </a:r>
            <a:r>
              <a:rPr sz="3600" dirty="0">
                <a:latin typeface="Arial"/>
                <a:cs typeface="Arial"/>
              </a:rPr>
              <a:t>of the </a:t>
            </a:r>
            <a:r>
              <a:rPr sz="3600" spc="35" dirty="0">
                <a:latin typeface="Arial"/>
                <a:cs typeface="Arial"/>
              </a:rPr>
              <a:t>model </a:t>
            </a:r>
            <a:r>
              <a:rPr sz="3600" spc="-5" dirty="0">
                <a:latin typeface="Arial"/>
                <a:cs typeface="Arial"/>
              </a:rPr>
              <a:t>you</a:t>
            </a:r>
            <a:r>
              <a:rPr sz="3600" spc="-75" dirty="0">
                <a:latin typeface="Arial"/>
                <a:cs typeface="Arial"/>
              </a:rPr>
              <a:t> </a:t>
            </a:r>
            <a:r>
              <a:rPr sz="3600" spc="-5" dirty="0">
                <a:latin typeface="Arial"/>
                <a:cs typeface="Arial"/>
              </a:rPr>
              <a:t>like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63700" y="876300"/>
            <a:ext cx="967994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dirty="0"/>
              <a:t>A </a:t>
            </a:r>
            <a:r>
              <a:rPr sz="8000" spc="95" dirty="0"/>
              <a:t>Graphical</a:t>
            </a:r>
            <a:r>
              <a:rPr sz="8000" spc="-55" dirty="0"/>
              <a:t> </a:t>
            </a:r>
            <a:r>
              <a:rPr sz="8000" spc="-5" dirty="0"/>
              <a:t>Example</a:t>
            </a:r>
            <a:endParaRPr sz="8000"/>
          </a:p>
        </p:txBody>
      </p:sp>
      <p:sp>
        <p:nvSpPr>
          <p:cNvPr id="3" name="object 3"/>
          <p:cNvSpPr/>
          <p:nvPr/>
        </p:nvSpPr>
        <p:spPr>
          <a:xfrm>
            <a:off x="2044140" y="3028367"/>
            <a:ext cx="8452829" cy="40138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41400" y="820419"/>
            <a:ext cx="10932160" cy="10375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6650" spc="-5" dirty="0"/>
              <a:t>Attention </a:t>
            </a:r>
            <a:r>
              <a:rPr sz="6650" spc="-30" dirty="0"/>
              <a:t>Score </a:t>
            </a:r>
            <a:r>
              <a:rPr sz="6650" spc="-5" dirty="0"/>
              <a:t>Functions</a:t>
            </a:r>
            <a:r>
              <a:rPr sz="6650" spc="-70" dirty="0"/>
              <a:t> </a:t>
            </a:r>
            <a:r>
              <a:rPr sz="6650" spc="-5" dirty="0"/>
              <a:t>(1)</a:t>
            </a:r>
            <a:endParaRPr sz="6650"/>
          </a:p>
        </p:txBody>
      </p:sp>
      <p:sp>
        <p:nvSpPr>
          <p:cNvPr id="3" name="object 3"/>
          <p:cNvSpPr txBox="1"/>
          <p:nvPr/>
        </p:nvSpPr>
        <p:spPr>
          <a:xfrm>
            <a:off x="977900" y="2282444"/>
            <a:ext cx="9920605" cy="16173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457200" indent="-431800">
              <a:lnSpc>
                <a:spcPct val="100000"/>
              </a:lnSpc>
              <a:spcBef>
                <a:spcPts val="125"/>
              </a:spcBef>
              <a:buSzPct val="75714"/>
              <a:buFont typeface="Arial"/>
              <a:buChar char="•"/>
              <a:tabLst>
                <a:tab pos="456565" algn="l"/>
                <a:tab pos="457200" algn="l"/>
              </a:tabLst>
            </a:pPr>
            <a:r>
              <a:rPr sz="3500" b="1" i="1" spc="15" dirty="0">
                <a:latin typeface="Arial"/>
                <a:cs typeface="Arial"/>
              </a:rPr>
              <a:t>q </a:t>
            </a:r>
            <a:r>
              <a:rPr sz="3500" spc="5" dirty="0">
                <a:latin typeface="Arial"/>
                <a:cs typeface="Arial"/>
              </a:rPr>
              <a:t>is </a:t>
            </a:r>
            <a:r>
              <a:rPr sz="3500" spc="10" dirty="0">
                <a:latin typeface="Arial"/>
                <a:cs typeface="Arial"/>
              </a:rPr>
              <a:t>the </a:t>
            </a:r>
            <a:r>
              <a:rPr sz="3500" spc="60" dirty="0">
                <a:latin typeface="Arial"/>
                <a:cs typeface="Arial"/>
              </a:rPr>
              <a:t>query </a:t>
            </a:r>
            <a:r>
              <a:rPr sz="3500" spc="75" dirty="0">
                <a:latin typeface="Arial"/>
                <a:cs typeface="Arial"/>
              </a:rPr>
              <a:t>and </a:t>
            </a:r>
            <a:r>
              <a:rPr sz="3500" b="1" i="1" spc="15" dirty="0">
                <a:latin typeface="Arial"/>
                <a:cs typeface="Arial"/>
              </a:rPr>
              <a:t>k </a:t>
            </a:r>
            <a:r>
              <a:rPr sz="3500" spc="5" dirty="0">
                <a:latin typeface="Arial"/>
                <a:cs typeface="Arial"/>
              </a:rPr>
              <a:t>is </a:t>
            </a:r>
            <a:r>
              <a:rPr sz="3500" spc="10" dirty="0">
                <a:latin typeface="Arial"/>
                <a:cs typeface="Arial"/>
              </a:rPr>
              <a:t>the</a:t>
            </a:r>
            <a:r>
              <a:rPr sz="3500" spc="-150" dirty="0">
                <a:latin typeface="Arial"/>
                <a:cs typeface="Arial"/>
              </a:rPr>
              <a:t> </a:t>
            </a:r>
            <a:r>
              <a:rPr sz="3500" spc="10" dirty="0">
                <a:latin typeface="Arial"/>
                <a:cs typeface="Arial"/>
              </a:rPr>
              <a:t>key</a:t>
            </a:r>
            <a:endParaRPr sz="35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Arial"/>
              <a:buChar char="•"/>
            </a:pPr>
            <a:endParaRPr sz="3550">
              <a:latin typeface="Times New Roman"/>
              <a:cs typeface="Times New Roman"/>
            </a:endParaRPr>
          </a:p>
          <a:p>
            <a:pPr marL="457200" indent="-431800">
              <a:lnSpc>
                <a:spcPct val="100000"/>
              </a:lnSpc>
              <a:buSzPct val="75714"/>
              <a:buFont typeface="Arial"/>
              <a:buChar char="•"/>
              <a:tabLst>
                <a:tab pos="456565" algn="l"/>
                <a:tab pos="457200" algn="l"/>
              </a:tabLst>
            </a:pPr>
            <a:r>
              <a:rPr sz="3500" b="1" spc="10" dirty="0">
                <a:latin typeface="Arial"/>
                <a:cs typeface="Arial"/>
              </a:rPr>
              <a:t>Multi-layer Perceptron </a:t>
            </a:r>
            <a:r>
              <a:rPr sz="3500" spc="35" dirty="0">
                <a:latin typeface="Arial"/>
                <a:cs typeface="Arial"/>
              </a:rPr>
              <a:t>(Bahdanau </a:t>
            </a:r>
            <a:r>
              <a:rPr sz="3500" spc="10" dirty="0">
                <a:latin typeface="Arial"/>
                <a:cs typeface="Arial"/>
              </a:rPr>
              <a:t>et </a:t>
            </a:r>
            <a:r>
              <a:rPr sz="3500" spc="5" dirty="0">
                <a:latin typeface="Arial"/>
                <a:cs typeface="Arial"/>
              </a:rPr>
              <a:t>al.</a:t>
            </a:r>
            <a:r>
              <a:rPr sz="3500" spc="-45" dirty="0">
                <a:latin typeface="Arial"/>
                <a:cs typeface="Arial"/>
              </a:rPr>
              <a:t> </a:t>
            </a:r>
            <a:r>
              <a:rPr sz="3500" spc="10" dirty="0">
                <a:latin typeface="Arial"/>
                <a:cs typeface="Arial"/>
              </a:rPr>
              <a:t>2015)</a:t>
            </a:r>
            <a:endParaRPr sz="35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90600" y="6585457"/>
            <a:ext cx="193675" cy="4292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650" spc="395" dirty="0">
                <a:latin typeface="Arial"/>
                <a:cs typeface="Arial"/>
              </a:rPr>
              <a:t>•</a:t>
            </a:r>
            <a:endParaRPr sz="26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22400" y="5457444"/>
            <a:ext cx="8496300" cy="217816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457200" indent="-431800">
              <a:lnSpc>
                <a:spcPct val="100000"/>
              </a:lnSpc>
              <a:spcBef>
                <a:spcPts val="125"/>
              </a:spcBef>
              <a:buSzPct val="75714"/>
              <a:buChar char="•"/>
              <a:tabLst>
                <a:tab pos="456565" algn="l"/>
                <a:tab pos="457200" algn="l"/>
              </a:tabLst>
            </a:pPr>
            <a:r>
              <a:rPr sz="3500" spc="10" dirty="0">
                <a:latin typeface="Arial"/>
                <a:cs typeface="Arial"/>
              </a:rPr>
              <a:t>Flexible, often </a:t>
            </a:r>
            <a:r>
              <a:rPr sz="3500" spc="25" dirty="0">
                <a:latin typeface="Arial"/>
                <a:cs typeface="Arial"/>
              </a:rPr>
              <a:t>very </a:t>
            </a:r>
            <a:r>
              <a:rPr sz="3500" spc="110" dirty="0">
                <a:latin typeface="Arial"/>
                <a:cs typeface="Arial"/>
              </a:rPr>
              <a:t>good </a:t>
            </a:r>
            <a:r>
              <a:rPr sz="3500" spc="10" dirty="0">
                <a:latin typeface="Arial"/>
                <a:cs typeface="Arial"/>
              </a:rPr>
              <a:t>with </a:t>
            </a:r>
            <a:r>
              <a:rPr sz="3500" spc="50" dirty="0">
                <a:latin typeface="Arial"/>
                <a:cs typeface="Arial"/>
              </a:rPr>
              <a:t>large</a:t>
            </a:r>
            <a:r>
              <a:rPr sz="3500" spc="-170" dirty="0">
                <a:latin typeface="Arial"/>
                <a:cs typeface="Arial"/>
              </a:rPr>
              <a:t> </a:t>
            </a:r>
            <a:r>
              <a:rPr sz="3500" spc="60" dirty="0">
                <a:latin typeface="Arial"/>
                <a:cs typeface="Arial"/>
              </a:rPr>
              <a:t>data</a:t>
            </a:r>
            <a:endParaRPr sz="35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55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3500" b="1" spc="10" dirty="0">
                <a:latin typeface="Arial"/>
                <a:cs typeface="Arial"/>
              </a:rPr>
              <a:t>Bilinear </a:t>
            </a:r>
            <a:r>
              <a:rPr sz="3500" spc="45" dirty="0">
                <a:latin typeface="Arial"/>
                <a:cs typeface="Arial"/>
              </a:rPr>
              <a:t>(Luong </a:t>
            </a:r>
            <a:r>
              <a:rPr sz="3500" spc="10" dirty="0">
                <a:latin typeface="Arial"/>
                <a:cs typeface="Arial"/>
              </a:rPr>
              <a:t>et </a:t>
            </a:r>
            <a:r>
              <a:rPr sz="3500" spc="5" dirty="0">
                <a:latin typeface="Arial"/>
                <a:cs typeface="Arial"/>
              </a:rPr>
              <a:t>al.</a:t>
            </a:r>
            <a:r>
              <a:rPr sz="3500" spc="-50" dirty="0">
                <a:latin typeface="Arial"/>
                <a:cs typeface="Arial"/>
              </a:rPr>
              <a:t> </a:t>
            </a:r>
            <a:r>
              <a:rPr sz="3500" spc="10" dirty="0">
                <a:latin typeface="Arial"/>
                <a:cs typeface="Arial"/>
              </a:rPr>
              <a:t>2015)</a:t>
            </a:r>
            <a:endParaRPr lang="en-US" sz="3500" spc="1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SG" sz="3500" spc="10" dirty="0">
                <a:latin typeface="Arial"/>
                <a:cs typeface="Arial"/>
              </a:rPr>
              <a:t>		</a:t>
            </a:r>
          </a:p>
        </p:txBody>
      </p:sp>
      <p:pic>
        <p:nvPicPr>
          <p:cNvPr id="14" name="Picture 13" descr="A picture containing table&#10;&#10;Description automatically generated">
            <a:extLst>
              <a:ext uri="{FF2B5EF4-FFF2-40B4-BE49-F238E27FC236}">
                <a16:creationId xmlns:a16="http://schemas.microsoft.com/office/drawing/2014/main" id="{A1135CF0-87E2-4B40-A207-76DAD8A75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200" y="4292600"/>
            <a:ext cx="6248400" cy="1168400"/>
          </a:xfrm>
          <a:prstGeom prst="rect">
            <a:avLst/>
          </a:prstGeom>
        </p:spPr>
      </p:pic>
      <p:pic>
        <p:nvPicPr>
          <p:cNvPr id="16" name="Picture 15" descr="A close up of a clock&#10;&#10;Description automatically generated">
            <a:extLst>
              <a:ext uri="{FF2B5EF4-FFF2-40B4-BE49-F238E27FC236}">
                <a16:creationId xmlns:a16="http://schemas.microsoft.com/office/drawing/2014/main" id="{844F3265-59A1-7E46-95B9-FA3680823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250" y="7358011"/>
            <a:ext cx="5308600" cy="1041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41400" y="909319"/>
            <a:ext cx="10932160" cy="10375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6650" spc="-5" dirty="0"/>
              <a:t>Attention </a:t>
            </a:r>
            <a:r>
              <a:rPr sz="6650" spc="-30" dirty="0"/>
              <a:t>Score </a:t>
            </a:r>
            <a:r>
              <a:rPr sz="6650" spc="-5" dirty="0"/>
              <a:t>Functions</a:t>
            </a:r>
            <a:r>
              <a:rPr sz="6650" spc="-70" dirty="0"/>
              <a:t> </a:t>
            </a:r>
            <a:r>
              <a:rPr sz="6650" spc="-5" dirty="0"/>
              <a:t>(2)</a:t>
            </a:r>
            <a:endParaRPr sz="6650" dirty="0"/>
          </a:p>
        </p:txBody>
      </p:sp>
      <p:sp>
        <p:nvSpPr>
          <p:cNvPr id="3" name="object 3"/>
          <p:cNvSpPr txBox="1"/>
          <p:nvPr/>
        </p:nvSpPr>
        <p:spPr>
          <a:xfrm>
            <a:off x="990600" y="2682367"/>
            <a:ext cx="157480" cy="3422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50" spc="320" dirty="0">
                <a:latin typeface="Arial"/>
                <a:cs typeface="Arial"/>
              </a:rPr>
              <a:t>•</a:t>
            </a:r>
            <a:endParaRPr sz="20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90600" y="5120766"/>
            <a:ext cx="157480" cy="34226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050" spc="320" dirty="0">
                <a:latin typeface="Arial"/>
                <a:cs typeface="Arial"/>
              </a:rPr>
              <a:t>•</a:t>
            </a:r>
            <a:endParaRPr sz="2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44600" y="2450543"/>
            <a:ext cx="10932160" cy="6134372"/>
          </a:xfrm>
          <a:prstGeom prst="rect">
            <a:avLst/>
          </a:prstGeom>
        </p:spPr>
        <p:txBody>
          <a:bodyPr vert="horz" wrap="square" lIns="0" tIns="184785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455"/>
              </a:spcBef>
            </a:pPr>
            <a:r>
              <a:rPr sz="2750" b="1" spc="10" dirty="0">
                <a:latin typeface="Arial"/>
                <a:cs typeface="Arial"/>
              </a:rPr>
              <a:t>Dot </a:t>
            </a:r>
            <a:r>
              <a:rPr sz="2750" b="1" spc="5" dirty="0">
                <a:latin typeface="Arial"/>
                <a:cs typeface="Arial"/>
              </a:rPr>
              <a:t>Product </a:t>
            </a:r>
            <a:r>
              <a:rPr sz="2750" spc="35" dirty="0">
                <a:latin typeface="Arial"/>
                <a:cs typeface="Arial"/>
              </a:rPr>
              <a:t>(Luong </a:t>
            </a:r>
            <a:r>
              <a:rPr sz="2750" spc="5" dirty="0">
                <a:latin typeface="Arial"/>
                <a:cs typeface="Arial"/>
              </a:rPr>
              <a:t>et al.</a:t>
            </a:r>
            <a:r>
              <a:rPr sz="2750" spc="-35" dirty="0">
                <a:latin typeface="Arial"/>
                <a:cs typeface="Arial"/>
              </a:rPr>
              <a:t> </a:t>
            </a:r>
            <a:r>
              <a:rPr sz="2750" spc="10" dirty="0">
                <a:latin typeface="Arial"/>
                <a:cs typeface="Arial"/>
              </a:rPr>
              <a:t>2015)</a:t>
            </a:r>
            <a:endParaRPr sz="2750" dirty="0">
              <a:latin typeface="Arial"/>
              <a:cs typeface="Arial"/>
            </a:endParaRPr>
          </a:p>
          <a:p>
            <a:pPr marL="546100" indent="-342900">
              <a:lnSpc>
                <a:spcPct val="100000"/>
              </a:lnSpc>
              <a:spcBef>
                <a:spcPts val="3475"/>
              </a:spcBef>
              <a:buSzPct val="74545"/>
              <a:buChar char="•"/>
              <a:tabLst>
                <a:tab pos="545465" algn="l"/>
                <a:tab pos="546100" algn="l"/>
              </a:tabLst>
            </a:pPr>
            <a:r>
              <a:rPr sz="2750" spc="10" dirty="0">
                <a:latin typeface="Arial"/>
                <a:cs typeface="Arial"/>
              </a:rPr>
              <a:t>No </a:t>
            </a:r>
            <a:r>
              <a:rPr sz="2750" spc="35" dirty="0">
                <a:latin typeface="Arial"/>
                <a:cs typeface="Arial"/>
              </a:rPr>
              <a:t>parameters! </a:t>
            </a:r>
            <a:r>
              <a:rPr sz="2750" spc="10" dirty="0">
                <a:latin typeface="Arial"/>
                <a:cs typeface="Arial"/>
              </a:rPr>
              <a:t>But </a:t>
            </a:r>
            <a:r>
              <a:rPr sz="2750" spc="15" dirty="0">
                <a:latin typeface="Arial"/>
                <a:cs typeface="Arial"/>
              </a:rPr>
              <a:t>requires </a:t>
            </a:r>
            <a:r>
              <a:rPr sz="2750" spc="5" dirty="0">
                <a:latin typeface="Arial"/>
                <a:cs typeface="Arial"/>
              </a:rPr>
              <a:t>sizes to </a:t>
            </a:r>
            <a:r>
              <a:rPr sz="2750" spc="85" dirty="0">
                <a:latin typeface="Arial"/>
                <a:cs typeface="Arial"/>
              </a:rPr>
              <a:t>be </a:t>
            </a:r>
            <a:r>
              <a:rPr sz="2750" spc="10" dirty="0">
                <a:latin typeface="Arial"/>
                <a:cs typeface="Arial"/>
              </a:rPr>
              <a:t>the</a:t>
            </a:r>
            <a:r>
              <a:rPr sz="2750" spc="-125" dirty="0">
                <a:latin typeface="Arial"/>
                <a:cs typeface="Arial"/>
              </a:rPr>
              <a:t> </a:t>
            </a:r>
            <a:r>
              <a:rPr sz="2750" spc="10" dirty="0">
                <a:latin typeface="Arial"/>
                <a:cs typeface="Arial"/>
              </a:rPr>
              <a:t>same.</a:t>
            </a:r>
            <a:endParaRPr lang="en-US" sz="2750" spc="10" dirty="0">
              <a:latin typeface="Arial"/>
              <a:cs typeface="Arial"/>
            </a:endParaRPr>
          </a:p>
          <a:p>
            <a:pPr marL="546100" indent="-342900">
              <a:lnSpc>
                <a:spcPct val="100000"/>
              </a:lnSpc>
              <a:spcBef>
                <a:spcPts val="3475"/>
              </a:spcBef>
              <a:buSzPct val="74545"/>
              <a:buChar char="•"/>
              <a:tabLst>
                <a:tab pos="545465" algn="l"/>
                <a:tab pos="546100" algn="l"/>
              </a:tabLst>
            </a:pPr>
            <a:endParaRPr sz="27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Font typeface="Arial"/>
              <a:buChar char="•"/>
            </a:pPr>
            <a:endParaRPr sz="2650" dirty="0">
              <a:latin typeface="Times New Roman"/>
              <a:cs typeface="Times New Roman"/>
            </a:endParaRPr>
          </a:p>
          <a:p>
            <a:pPr marL="101600">
              <a:lnSpc>
                <a:spcPct val="100000"/>
              </a:lnSpc>
            </a:pPr>
            <a:r>
              <a:rPr sz="2750" b="1" spc="10" dirty="0">
                <a:latin typeface="Arial"/>
                <a:cs typeface="Arial"/>
              </a:rPr>
              <a:t>Scaled Dot </a:t>
            </a:r>
            <a:r>
              <a:rPr sz="2750" b="1" spc="5" dirty="0">
                <a:latin typeface="Arial"/>
                <a:cs typeface="Arial"/>
              </a:rPr>
              <a:t>Product </a:t>
            </a:r>
            <a:r>
              <a:rPr sz="2750" spc="-30" dirty="0">
                <a:latin typeface="Arial"/>
                <a:cs typeface="Arial"/>
              </a:rPr>
              <a:t>(Vaswani </a:t>
            </a:r>
            <a:r>
              <a:rPr sz="2750" spc="5" dirty="0">
                <a:latin typeface="Arial"/>
                <a:cs typeface="Arial"/>
              </a:rPr>
              <a:t>et al.</a:t>
            </a:r>
            <a:r>
              <a:rPr sz="2750" spc="25" dirty="0">
                <a:latin typeface="Arial"/>
                <a:cs typeface="Arial"/>
              </a:rPr>
              <a:t> </a:t>
            </a:r>
            <a:r>
              <a:rPr sz="2750" spc="10" dirty="0">
                <a:latin typeface="Arial"/>
                <a:cs typeface="Arial"/>
              </a:rPr>
              <a:t>2017)</a:t>
            </a:r>
            <a:endParaRPr sz="27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900" dirty="0">
              <a:latin typeface="Times New Roman"/>
              <a:cs typeface="Times New Roman"/>
            </a:endParaRPr>
          </a:p>
          <a:p>
            <a:pPr marL="546100" marR="55880" indent="-342900">
              <a:lnSpc>
                <a:spcPts val="3200"/>
              </a:lnSpc>
              <a:buSzPct val="74545"/>
              <a:buChar char="•"/>
              <a:tabLst>
                <a:tab pos="545465" algn="l"/>
                <a:tab pos="546100" algn="l"/>
              </a:tabLst>
            </a:pPr>
            <a:r>
              <a:rPr sz="2750" dirty="0">
                <a:latin typeface="Arial"/>
                <a:cs typeface="Arial"/>
              </a:rPr>
              <a:t>Problem: </a:t>
            </a:r>
            <a:r>
              <a:rPr sz="2750" spc="40" dirty="0">
                <a:latin typeface="Arial"/>
                <a:cs typeface="Arial"/>
              </a:rPr>
              <a:t>scale </a:t>
            </a:r>
            <a:r>
              <a:rPr sz="2750" spc="5" dirty="0">
                <a:latin typeface="Arial"/>
                <a:cs typeface="Arial"/>
              </a:rPr>
              <a:t>of </a:t>
            </a:r>
            <a:r>
              <a:rPr sz="2750" spc="60" dirty="0">
                <a:latin typeface="Arial"/>
                <a:cs typeface="Arial"/>
              </a:rPr>
              <a:t>dot </a:t>
            </a:r>
            <a:r>
              <a:rPr sz="2750" spc="65" dirty="0">
                <a:latin typeface="Arial"/>
                <a:cs typeface="Arial"/>
              </a:rPr>
              <a:t>product </a:t>
            </a:r>
            <a:r>
              <a:rPr sz="2750" spc="20" dirty="0">
                <a:latin typeface="Arial"/>
                <a:cs typeface="Arial"/>
              </a:rPr>
              <a:t>increases </a:t>
            </a:r>
            <a:r>
              <a:rPr sz="2750" spc="10" dirty="0">
                <a:latin typeface="Arial"/>
                <a:cs typeface="Arial"/>
              </a:rPr>
              <a:t>as </a:t>
            </a:r>
            <a:r>
              <a:rPr sz="2750" spc="25" dirty="0">
                <a:latin typeface="Arial"/>
                <a:cs typeface="Arial"/>
              </a:rPr>
              <a:t>dimensions</a:t>
            </a:r>
            <a:r>
              <a:rPr sz="2750" spc="-150" dirty="0">
                <a:latin typeface="Arial"/>
                <a:cs typeface="Arial"/>
              </a:rPr>
              <a:t> </a:t>
            </a:r>
            <a:r>
              <a:rPr sz="2750" spc="60" dirty="0">
                <a:latin typeface="Arial"/>
                <a:cs typeface="Arial"/>
              </a:rPr>
              <a:t>get  </a:t>
            </a:r>
            <a:r>
              <a:rPr sz="2750" spc="30" dirty="0">
                <a:latin typeface="Arial"/>
                <a:cs typeface="Arial"/>
              </a:rPr>
              <a:t>larger</a:t>
            </a:r>
            <a:endParaRPr lang="en-US" sz="2750" spc="30" dirty="0">
              <a:latin typeface="Arial"/>
              <a:cs typeface="Arial"/>
            </a:endParaRPr>
          </a:p>
          <a:p>
            <a:pPr marL="546100" marR="55880" indent="-342900">
              <a:lnSpc>
                <a:spcPts val="3200"/>
              </a:lnSpc>
              <a:buSzPct val="74545"/>
              <a:buChar char="•"/>
              <a:tabLst>
                <a:tab pos="545465" algn="l"/>
                <a:tab pos="546100" algn="l"/>
              </a:tabLst>
            </a:pPr>
            <a:endParaRPr sz="27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Arial"/>
              <a:buChar char="•"/>
            </a:pPr>
            <a:endParaRPr sz="2600" dirty="0">
              <a:latin typeface="Times New Roman"/>
              <a:cs typeface="Times New Roman"/>
            </a:endParaRPr>
          </a:p>
          <a:p>
            <a:pPr marL="546100" indent="-342900">
              <a:lnSpc>
                <a:spcPct val="100000"/>
              </a:lnSpc>
              <a:buSzPct val="74545"/>
              <a:buChar char="•"/>
              <a:tabLst>
                <a:tab pos="545465" algn="l"/>
                <a:tab pos="546100" algn="l"/>
              </a:tabLst>
            </a:pPr>
            <a:endParaRPr lang="en-US" sz="2750" spc="-30" dirty="0">
              <a:latin typeface="Arial"/>
              <a:cs typeface="Arial"/>
            </a:endParaRPr>
          </a:p>
          <a:p>
            <a:pPr marL="546100" indent="-342900">
              <a:lnSpc>
                <a:spcPct val="100000"/>
              </a:lnSpc>
              <a:buSzPct val="74545"/>
              <a:buChar char="•"/>
              <a:tabLst>
                <a:tab pos="545465" algn="l"/>
                <a:tab pos="546100" algn="l"/>
              </a:tabLst>
            </a:pPr>
            <a:r>
              <a:rPr sz="2750" spc="-30" dirty="0">
                <a:latin typeface="Arial"/>
                <a:cs typeface="Arial"/>
              </a:rPr>
              <a:t>Fix: </a:t>
            </a:r>
            <a:r>
              <a:rPr sz="2750" spc="40" dirty="0">
                <a:latin typeface="Arial"/>
                <a:cs typeface="Arial"/>
              </a:rPr>
              <a:t>scale </a:t>
            </a:r>
            <a:r>
              <a:rPr sz="2750" spc="85" dirty="0">
                <a:latin typeface="Arial"/>
                <a:cs typeface="Arial"/>
              </a:rPr>
              <a:t>by </a:t>
            </a:r>
            <a:r>
              <a:rPr sz="2750" spc="5" dirty="0">
                <a:latin typeface="Arial"/>
                <a:cs typeface="Arial"/>
              </a:rPr>
              <a:t>size of </a:t>
            </a:r>
            <a:r>
              <a:rPr sz="2750" spc="10" dirty="0">
                <a:latin typeface="Arial"/>
                <a:cs typeface="Arial"/>
              </a:rPr>
              <a:t>the</a:t>
            </a:r>
            <a:r>
              <a:rPr sz="2750" spc="-85" dirty="0">
                <a:latin typeface="Arial"/>
                <a:cs typeface="Arial"/>
              </a:rPr>
              <a:t> </a:t>
            </a:r>
            <a:r>
              <a:rPr sz="2750" spc="35" dirty="0">
                <a:latin typeface="Arial"/>
                <a:cs typeface="Arial"/>
              </a:rPr>
              <a:t>vector</a:t>
            </a:r>
            <a:endParaRPr sz="2750" dirty="0">
              <a:latin typeface="Arial"/>
              <a:cs typeface="Arial"/>
            </a:endParaRPr>
          </a:p>
        </p:txBody>
      </p:sp>
      <p:pic>
        <p:nvPicPr>
          <p:cNvPr id="9" name="Picture 8" descr="A close up of a clock&#10;&#10;Description automatically generated">
            <a:extLst>
              <a:ext uri="{FF2B5EF4-FFF2-40B4-BE49-F238E27FC236}">
                <a16:creationId xmlns:a16="http://schemas.microsoft.com/office/drawing/2014/main" id="{6407D899-ECD4-4347-8930-0F4499151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0" y="4102100"/>
            <a:ext cx="3975100" cy="774700"/>
          </a:xfrm>
          <a:prstGeom prst="rect">
            <a:avLst/>
          </a:prstGeom>
        </p:spPr>
      </p:pic>
      <p:pic>
        <p:nvPicPr>
          <p:cNvPr id="11" name="Picture 10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9E832BB9-3D4A-7046-A0AA-BF35389D8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6613707"/>
            <a:ext cx="4635500" cy="1460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5000" y="586233"/>
            <a:ext cx="10932160" cy="205825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Convolutional neural network for text classification</a:t>
            </a:r>
            <a:endParaRPr sz="66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1B5BA-7AB8-3449-8755-EBD18980DFA4}"/>
              </a:ext>
            </a:extLst>
          </p:cNvPr>
          <p:cNvSpPr txBox="1"/>
          <p:nvPr/>
        </p:nvSpPr>
        <p:spPr>
          <a:xfrm>
            <a:off x="375920" y="2995166"/>
            <a:ext cx="12222480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  <a:t>The task: Given a textual training data, train a CNN for classification/regression.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  <a:t>Do you find any similarity with the CNN applied on images?</a:t>
            </a:r>
          </a:p>
        </p:txBody>
      </p:sp>
    </p:spTree>
    <p:extLst>
      <p:ext uri="{BB962C8B-B14F-4D97-AF65-F5344CB8AC3E}">
        <p14:creationId xmlns:p14="http://schemas.microsoft.com/office/powerpoint/2010/main" val="915911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5000" y="586233"/>
            <a:ext cx="10932160" cy="205825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Convolutional neural network for text classification</a:t>
            </a:r>
            <a:endParaRPr sz="66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1B5BA-7AB8-3449-8755-EBD18980DFA4}"/>
              </a:ext>
            </a:extLst>
          </p:cNvPr>
          <p:cNvSpPr txBox="1"/>
          <p:nvPr/>
        </p:nvSpPr>
        <p:spPr>
          <a:xfrm>
            <a:off x="375920" y="2995166"/>
            <a:ext cx="12298680" cy="63012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  <a:t>Convert text to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78706C-86DD-954C-B753-8EEC26998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456" y="4191000"/>
            <a:ext cx="10359887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907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5000" y="586233"/>
            <a:ext cx="10932160" cy="205825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Convolutional neural network for text classification</a:t>
            </a:r>
            <a:endParaRPr sz="66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1B5BA-7AB8-3449-8755-EBD18980DFA4}"/>
              </a:ext>
            </a:extLst>
          </p:cNvPr>
          <p:cNvSpPr txBox="1"/>
          <p:nvPr/>
        </p:nvSpPr>
        <p:spPr>
          <a:xfrm>
            <a:off x="375920" y="2995166"/>
            <a:ext cx="12298680" cy="63012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  <a:t>Use word embeddings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D0C8AF-995E-544B-9013-29F50BEE6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050" y="3708400"/>
            <a:ext cx="83947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64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5000" y="586233"/>
            <a:ext cx="10932160" cy="205825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Convolutional neural network for text classification</a:t>
            </a:r>
            <a:endParaRPr sz="66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1B5BA-7AB8-3449-8755-EBD18980DFA4}"/>
              </a:ext>
            </a:extLst>
          </p:cNvPr>
          <p:cNvSpPr txBox="1"/>
          <p:nvPr/>
        </p:nvSpPr>
        <p:spPr>
          <a:xfrm>
            <a:off x="375920" y="2995166"/>
            <a:ext cx="12298680" cy="63012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  <a:t>Convolutional kernels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855B2B-DCDD-F34B-865A-4E92AB1B2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600" y="4856018"/>
            <a:ext cx="9390332" cy="327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1775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5000" y="586233"/>
            <a:ext cx="10932160" cy="205825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Convolutional neural network for text classification</a:t>
            </a:r>
            <a:endParaRPr sz="66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1B5BA-7AB8-3449-8755-EBD18980DFA4}"/>
              </a:ext>
            </a:extLst>
          </p:cNvPr>
          <p:cNvSpPr txBox="1"/>
          <p:nvPr/>
        </p:nvSpPr>
        <p:spPr>
          <a:xfrm>
            <a:off x="375920" y="2995166"/>
            <a:ext cx="12298680" cy="63012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  <a:t>Convolution over Word Sequences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  <a:t>Example – convolution over Bigrams.</a:t>
            </a:r>
            <a:b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60B406-1FB3-EE46-B3DD-A42646D431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600" y="4267200"/>
            <a:ext cx="8229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9265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5000" y="586233"/>
            <a:ext cx="10932160" cy="205825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Convolutional neural network for text classification</a:t>
            </a:r>
            <a:endParaRPr sz="66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1B5BA-7AB8-3449-8755-EBD18980DFA4}"/>
              </a:ext>
            </a:extLst>
          </p:cNvPr>
          <p:cNvSpPr txBox="1"/>
          <p:nvPr/>
        </p:nvSpPr>
        <p:spPr>
          <a:xfrm>
            <a:off x="375920" y="2995166"/>
            <a:ext cx="12298680" cy="63012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  <a:t>Convolution over Word Sequences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  <a:t>Example – convolution over trigrams.</a:t>
            </a:r>
            <a:b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picture containing room&#10;&#10;Description automatically generated">
            <a:extLst>
              <a:ext uri="{FF2B5EF4-FFF2-40B4-BE49-F238E27FC236}">
                <a16:creationId xmlns:a16="http://schemas.microsoft.com/office/drawing/2014/main" id="{C6D5A58A-E364-BB46-922C-6C1AFF23E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00" y="4410761"/>
            <a:ext cx="9859108" cy="487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3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object 319"/>
          <p:cNvSpPr txBox="1">
            <a:spLocks noGrp="1"/>
          </p:cNvSpPr>
          <p:nvPr>
            <p:ph type="title"/>
          </p:nvPr>
        </p:nvSpPr>
        <p:spPr>
          <a:xfrm>
            <a:off x="1803400" y="332740"/>
            <a:ext cx="9652000" cy="200183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450" spc="85" dirty="0"/>
              <a:t>Negative sampling for Word2Vec</a:t>
            </a:r>
            <a:endParaRPr sz="645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14D35B-E633-F448-9AB2-BDE07D40EFB8}"/>
              </a:ext>
            </a:extLst>
          </p:cNvPr>
          <p:cNvSpPr txBox="1"/>
          <p:nvPr/>
        </p:nvSpPr>
        <p:spPr>
          <a:xfrm>
            <a:off x="1473200" y="2667000"/>
            <a:ext cx="10439400" cy="5715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750" dirty="0"/>
              <a:t>Parameterization of the </a:t>
            </a:r>
            <a:r>
              <a:rPr lang="en-US" sz="2750" dirty="0" err="1"/>
              <a:t>skipgram</a:t>
            </a:r>
            <a:r>
              <a:rPr lang="en-US" sz="2750" dirty="0"/>
              <a:t> model</a:t>
            </a:r>
          </a:p>
          <a:p>
            <a:endParaRPr lang="en-US" sz="2750" dirty="0"/>
          </a:p>
          <a:p>
            <a:endParaRPr lang="en-US" sz="2750" dirty="0"/>
          </a:p>
          <a:p>
            <a:endParaRPr lang="en-US" sz="2750" dirty="0"/>
          </a:p>
          <a:p>
            <a:endParaRPr lang="en-US" sz="2750" dirty="0"/>
          </a:p>
          <a:p>
            <a:endParaRPr lang="en-US" sz="2750" dirty="0"/>
          </a:p>
          <a:p>
            <a:r>
              <a:rPr lang="en-US" sz="2750" dirty="0"/>
              <a:t>We want to maximize this log-likelihood </a:t>
            </a:r>
          </a:p>
        </p:txBody>
      </p:sp>
      <p:pic>
        <p:nvPicPr>
          <p:cNvPr id="4" name="Picture 3" descr="A picture containing table&#10;&#10;Description automatically generated">
            <a:extLst>
              <a:ext uri="{FF2B5EF4-FFF2-40B4-BE49-F238E27FC236}">
                <a16:creationId xmlns:a16="http://schemas.microsoft.com/office/drawing/2014/main" id="{F5BC55DB-2784-9944-A6C7-415A13434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900" y="3359727"/>
            <a:ext cx="6223000" cy="1524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95C269-E38A-4947-9FAB-CAEB93065E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152" y="6817449"/>
            <a:ext cx="10828496" cy="133431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F4EA79D-C736-7949-AAF4-B82524880776}"/>
              </a:ext>
            </a:extLst>
          </p:cNvPr>
          <p:cNvCxnSpPr>
            <a:cxnSpLocks/>
          </p:cNvCxnSpPr>
          <p:nvPr/>
        </p:nvCxnSpPr>
        <p:spPr>
          <a:xfrm flipH="1" flipV="1">
            <a:off x="7493000" y="4686299"/>
            <a:ext cx="2340000" cy="61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F4BAC44-1E2B-9840-A6FE-B9822C231C66}"/>
              </a:ext>
            </a:extLst>
          </p:cNvPr>
          <p:cNvSpPr txBox="1"/>
          <p:nvPr/>
        </p:nvSpPr>
        <p:spPr>
          <a:xfrm>
            <a:off x="9833000" y="4883727"/>
            <a:ext cx="3171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rgbClr val="FF0000"/>
                </a:solidFill>
              </a:rPr>
              <a:t>EXPENSIVE COMPUTATION!!!!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5000" y="586233"/>
            <a:ext cx="10932160" cy="205825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Convolutional neural network for text classification</a:t>
            </a:r>
            <a:endParaRPr sz="66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1B5BA-7AB8-3449-8755-EBD18980DFA4}"/>
              </a:ext>
            </a:extLst>
          </p:cNvPr>
          <p:cNvSpPr txBox="1"/>
          <p:nvPr/>
        </p:nvSpPr>
        <p:spPr>
          <a:xfrm>
            <a:off x="375920" y="2995166"/>
            <a:ext cx="12298680" cy="63012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50" dirty="0" err="1">
                <a:latin typeface="Arial" panose="020B0604020202020204" pitchFamily="34" charset="0"/>
                <a:cs typeface="Arial" panose="020B0604020202020204" pitchFamily="34" charset="0"/>
              </a:rPr>
              <a:t>Maxpool</a:t>
            </a:r>
            <a:b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7FF0EB-C0F6-EB4F-A41B-C1365D4FD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4393183"/>
            <a:ext cx="73533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694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5000" y="586233"/>
            <a:ext cx="10932160" cy="205825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Convolutional neural network for text classification</a:t>
            </a:r>
            <a:endParaRPr sz="66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1B5BA-7AB8-3449-8755-EBD18980DFA4}"/>
              </a:ext>
            </a:extLst>
          </p:cNvPr>
          <p:cNvSpPr txBox="1"/>
          <p:nvPr/>
        </p:nvSpPr>
        <p:spPr>
          <a:xfrm>
            <a:off x="375920" y="2995166"/>
            <a:ext cx="12298680" cy="63012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50" dirty="0">
                <a:latin typeface="Arial" panose="020B0604020202020204" pitchFamily="34" charset="0"/>
                <a:cs typeface="Arial" panose="020B0604020202020204" pitchFamily="34" charset="0"/>
              </a:rPr>
              <a:t>The overall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48DEC6-99F1-4940-80AB-2730110F21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238"/>
          <a:stretch/>
        </p:blipFill>
        <p:spPr>
          <a:xfrm>
            <a:off x="1038860" y="3957672"/>
            <a:ext cx="10972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768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5000" y="586233"/>
            <a:ext cx="10932160" cy="205825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Convolutional neural network as N-gram feature extractor</a:t>
            </a:r>
            <a:endParaRPr sz="66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1B5BA-7AB8-3449-8755-EBD18980DFA4}"/>
              </a:ext>
            </a:extLst>
          </p:cNvPr>
          <p:cNvSpPr txBox="1"/>
          <p:nvPr/>
        </p:nvSpPr>
        <p:spPr>
          <a:xfrm>
            <a:off x="375920" y="2995166"/>
            <a:ext cx="12298680" cy="63012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65273E-F233-8944-AF32-C741972CD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456" y="3886200"/>
            <a:ext cx="9309887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6176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ED647CD-8EBC-C043-943B-E3BAC133D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780" y="5105400"/>
            <a:ext cx="9618980" cy="4809490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44600" y="267653"/>
            <a:ext cx="10932160" cy="103489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CNN on images vs text</a:t>
            </a:r>
            <a:endParaRPr sz="66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1B5BA-7AB8-3449-8755-EBD18980DFA4}"/>
              </a:ext>
            </a:extLst>
          </p:cNvPr>
          <p:cNvSpPr txBox="1"/>
          <p:nvPr/>
        </p:nvSpPr>
        <p:spPr>
          <a:xfrm>
            <a:off x="18473" y="6477000"/>
            <a:ext cx="12298680" cy="63012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picture containing crossword, clock&#10;&#10;Description automatically generated">
            <a:extLst>
              <a:ext uri="{FF2B5EF4-FFF2-40B4-BE49-F238E27FC236}">
                <a16:creationId xmlns:a16="http://schemas.microsoft.com/office/drawing/2014/main" id="{0E98B932-627B-C84E-9F65-F7516F559F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03" y="1351194"/>
            <a:ext cx="5636419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5101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914400"/>
            <a:ext cx="11658600" cy="103489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Pre-trained feature extraction</a:t>
            </a:r>
            <a:endParaRPr sz="66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D68B5F-FB27-7E41-BA46-0E5DFC167EA2}"/>
              </a:ext>
            </a:extLst>
          </p:cNvPr>
          <p:cNvSpPr txBox="1"/>
          <p:nvPr/>
        </p:nvSpPr>
        <p:spPr>
          <a:xfrm>
            <a:off x="406400" y="2438400"/>
            <a:ext cx="12420600" cy="6934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750" dirty="0"/>
              <a:t>Suppose we want to solve a task A and we have a dataset D = {</a:t>
            </a:r>
            <a:r>
              <a:rPr lang="en-US" sz="2750" dirty="0" err="1"/>
              <a:t>T</a:t>
            </a:r>
            <a:r>
              <a:rPr lang="en-US" sz="2750" baseline="-25000" dirty="0" err="1"/>
              <a:t>i</a:t>
            </a:r>
            <a:r>
              <a:rPr lang="en-US" sz="2750" dirty="0"/>
              <a:t>, L</a:t>
            </a:r>
            <a:r>
              <a:rPr lang="en-US" sz="2750" baseline="-25000" dirty="0"/>
              <a:t>i</a:t>
            </a:r>
            <a:r>
              <a:rPr lang="en-US" sz="2750" dirty="0"/>
              <a:t>} where </a:t>
            </a:r>
            <a:r>
              <a:rPr lang="en-US" sz="2750" dirty="0" err="1"/>
              <a:t>T</a:t>
            </a:r>
            <a:r>
              <a:rPr lang="en-US" sz="2750" baseline="-25000" dirty="0" err="1"/>
              <a:t>i</a:t>
            </a:r>
            <a:r>
              <a:rPr lang="en-US" sz="2750" dirty="0"/>
              <a:t> is the independent variable and L</a:t>
            </a:r>
            <a:r>
              <a:rPr lang="en-US" sz="2750" baseline="-25000" dirty="0"/>
              <a:t>i</a:t>
            </a:r>
            <a:r>
              <a:rPr lang="en-US" sz="2750" dirty="0"/>
              <a:t> is the dependent variable i.e., label. We can train a supervised classifier on this dataset and use this network as a feature extractor for another task B. Note that task A and B are related but not the same task. How can we do it?</a:t>
            </a:r>
          </a:p>
        </p:txBody>
      </p:sp>
    </p:spTree>
    <p:extLst>
      <p:ext uri="{BB962C8B-B14F-4D97-AF65-F5344CB8AC3E}">
        <p14:creationId xmlns:p14="http://schemas.microsoft.com/office/powerpoint/2010/main" val="1439975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397625"/>
            <a:ext cx="11658600" cy="103489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Pre-trained feature extraction</a:t>
            </a:r>
            <a:endParaRPr sz="66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D68B5F-FB27-7E41-BA46-0E5DFC167EA2}"/>
              </a:ext>
            </a:extLst>
          </p:cNvPr>
          <p:cNvSpPr txBox="1"/>
          <p:nvPr/>
        </p:nvSpPr>
        <p:spPr>
          <a:xfrm>
            <a:off x="919480" y="1676400"/>
            <a:ext cx="12420600" cy="6934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200" dirty="0"/>
              <a:t>Consider the task of sarcasm extraction.</a:t>
            </a:r>
          </a:p>
          <a:p>
            <a:endParaRPr lang="en-US" sz="2750" dirty="0"/>
          </a:p>
          <a:p>
            <a:endParaRPr lang="en-US" sz="2750" dirty="0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C48DEF1E-BB99-3A4C-812E-42F4F8E09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6264"/>
            <a:ext cx="13004800" cy="7057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9088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397625"/>
            <a:ext cx="11658600" cy="103489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A sample question</a:t>
            </a:r>
            <a:endParaRPr sz="66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D68B5F-FB27-7E41-BA46-0E5DFC167EA2}"/>
              </a:ext>
            </a:extLst>
          </p:cNvPr>
          <p:cNvSpPr txBox="1"/>
          <p:nvPr/>
        </p:nvSpPr>
        <p:spPr>
          <a:xfrm>
            <a:off x="919480" y="1676400"/>
            <a:ext cx="12420600" cy="6934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sz="2750" dirty="0"/>
          </a:p>
          <a:p>
            <a:r>
              <a:rPr lang="en-US" sz="2750" dirty="0"/>
              <a:t>Does the dimension </a:t>
            </a:r>
            <a:r>
              <a:rPr lang="en-US" sz="2750"/>
              <a:t>of the LSTM </a:t>
            </a:r>
            <a:r>
              <a:rPr lang="en-US" sz="2750" dirty="0"/>
              <a:t>weights depend on the sequence length?</a:t>
            </a:r>
          </a:p>
          <a:p>
            <a:endParaRPr lang="en-US" sz="2750" dirty="0"/>
          </a:p>
          <a:p>
            <a:pPr marL="514350" indent="-514350">
              <a:buAutoNum type="arabicPeriod"/>
            </a:pPr>
            <a:r>
              <a:rPr lang="en-US" sz="2750" dirty="0"/>
              <a:t>Yes, sometimes.</a:t>
            </a:r>
          </a:p>
          <a:p>
            <a:pPr marL="514350" indent="-514350">
              <a:buAutoNum type="arabicPeriod"/>
            </a:pPr>
            <a:r>
              <a:rPr lang="en-US" sz="2750" dirty="0"/>
              <a:t>Yes, always.</a:t>
            </a:r>
          </a:p>
          <a:p>
            <a:pPr marL="514350" indent="-514350">
              <a:buAutoNum type="arabicPeriod"/>
            </a:pPr>
            <a:r>
              <a:rPr lang="en-US" sz="2750" dirty="0"/>
              <a:t>No.</a:t>
            </a:r>
          </a:p>
          <a:p>
            <a:pPr marL="514350" indent="-514350">
              <a:buAutoNum type="arabicPeriod"/>
            </a:pPr>
            <a:r>
              <a:rPr lang="en-US" sz="2750" dirty="0"/>
              <a:t>LSTM is not a sequential network, hence this question is not valid.</a:t>
            </a:r>
          </a:p>
        </p:txBody>
      </p:sp>
    </p:spTree>
    <p:extLst>
      <p:ext uri="{BB962C8B-B14F-4D97-AF65-F5344CB8AC3E}">
        <p14:creationId xmlns:p14="http://schemas.microsoft.com/office/powerpoint/2010/main" val="8613938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397625"/>
            <a:ext cx="11658600" cy="103489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And here is another</a:t>
            </a:r>
            <a:endParaRPr sz="66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D68B5F-FB27-7E41-BA46-0E5DFC167EA2}"/>
              </a:ext>
            </a:extLst>
          </p:cNvPr>
          <p:cNvSpPr txBox="1"/>
          <p:nvPr/>
        </p:nvSpPr>
        <p:spPr>
          <a:xfrm>
            <a:off x="919480" y="1676400"/>
            <a:ext cx="12420600" cy="6934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sz="2750" dirty="0"/>
          </a:p>
          <a:p>
            <a:r>
              <a:rPr lang="en-US" sz="2750" dirty="0" err="1"/>
              <a:t>Softmax</a:t>
            </a:r>
            <a:r>
              <a:rPr lang="en-US" sz="2750" dirty="0"/>
              <a:t> can be used in</a:t>
            </a:r>
          </a:p>
          <a:p>
            <a:endParaRPr lang="en-US" sz="2750" dirty="0"/>
          </a:p>
          <a:p>
            <a:pPr marL="514350" indent="-514350">
              <a:buAutoNum type="arabicPeriod"/>
            </a:pPr>
            <a:r>
              <a:rPr lang="en-US" sz="2750" dirty="0"/>
              <a:t>Binary classification.</a:t>
            </a:r>
          </a:p>
          <a:p>
            <a:pPr marL="514350" indent="-514350">
              <a:buAutoNum type="arabicPeriod"/>
            </a:pPr>
            <a:r>
              <a:rPr lang="en-US" sz="2750" dirty="0"/>
              <a:t>Multiclass classification.</a:t>
            </a:r>
          </a:p>
          <a:p>
            <a:pPr marL="514350" indent="-514350">
              <a:buAutoNum type="arabicPeriod"/>
            </a:pPr>
            <a:r>
              <a:rPr lang="en-US" sz="2750" dirty="0"/>
              <a:t>None of 1 and 2.</a:t>
            </a:r>
          </a:p>
          <a:p>
            <a:pPr marL="514350" indent="-514350">
              <a:buAutoNum type="arabicPeriod"/>
            </a:pPr>
            <a:r>
              <a:rPr lang="en-US" sz="2750" dirty="0"/>
              <a:t>Both 1 and 2 are valid.</a:t>
            </a:r>
          </a:p>
        </p:txBody>
      </p:sp>
    </p:spTree>
    <p:extLst>
      <p:ext uri="{BB962C8B-B14F-4D97-AF65-F5344CB8AC3E}">
        <p14:creationId xmlns:p14="http://schemas.microsoft.com/office/powerpoint/2010/main" val="564038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39800" y="397625"/>
            <a:ext cx="11658600" cy="103489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6650" spc="-5" dirty="0"/>
              <a:t>Ah! One more</a:t>
            </a:r>
            <a:endParaRPr sz="66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D68B5F-FB27-7E41-BA46-0E5DFC167EA2}"/>
              </a:ext>
            </a:extLst>
          </p:cNvPr>
          <p:cNvSpPr txBox="1"/>
          <p:nvPr/>
        </p:nvSpPr>
        <p:spPr>
          <a:xfrm>
            <a:off x="919480" y="1676400"/>
            <a:ext cx="12420600" cy="6934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sz="2750" dirty="0"/>
          </a:p>
          <a:p>
            <a:r>
              <a:rPr lang="en-US" sz="2750" dirty="0"/>
              <a:t>The output of sigmoid activation is in the range of</a:t>
            </a:r>
          </a:p>
          <a:p>
            <a:endParaRPr lang="en-US" sz="2750" dirty="0"/>
          </a:p>
          <a:p>
            <a:pPr marL="514350" indent="-514350">
              <a:buAutoNum type="arabicPeriod"/>
            </a:pPr>
            <a:r>
              <a:rPr lang="en-US" sz="2750" dirty="0"/>
              <a:t>[2,4].</a:t>
            </a:r>
          </a:p>
          <a:p>
            <a:pPr marL="514350" indent="-514350">
              <a:buAutoNum type="arabicPeriod"/>
            </a:pPr>
            <a:r>
              <a:rPr lang="en-US" sz="2750" dirty="0"/>
              <a:t>[-1,1].</a:t>
            </a:r>
          </a:p>
          <a:p>
            <a:pPr marL="514350" indent="-514350">
              <a:buAutoNum type="arabicPeriod"/>
            </a:pPr>
            <a:r>
              <a:rPr lang="en-US" sz="2750" dirty="0"/>
              <a:t>[0,1].</a:t>
            </a:r>
          </a:p>
          <a:p>
            <a:pPr marL="514350" indent="-514350">
              <a:buAutoNum type="arabicPeriod"/>
            </a:pPr>
            <a:r>
              <a:rPr lang="en-US" sz="2750" dirty="0"/>
              <a:t>[-1,0].</a:t>
            </a:r>
          </a:p>
        </p:txBody>
      </p:sp>
    </p:spTree>
    <p:extLst>
      <p:ext uri="{BB962C8B-B14F-4D97-AF65-F5344CB8AC3E}">
        <p14:creationId xmlns:p14="http://schemas.microsoft.com/office/powerpoint/2010/main" val="1938112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object 319"/>
          <p:cNvSpPr txBox="1">
            <a:spLocks noGrp="1"/>
          </p:cNvSpPr>
          <p:nvPr>
            <p:ph type="title"/>
          </p:nvPr>
        </p:nvSpPr>
        <p:spPr>
          <a:xfrm>
            <a:off x="1803400" y="332740"/>
            <a:ext cx="9652000" cy="200183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450" spc="85" dirty="0"/>
              <a:t>Negative sampling for Word2Vec</a:t>
            </a:r>
            <a:endParaRPr sz="645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14D35B-E633-F448-9AB2-BDE07D40EFB8}"/>
              </a:ext>
            </a:extLst>
          </p:cNvPr>
          <p:cNvSpPr txBox="1"/>
          <p:nvPr/>
        </p:nvSpPr>
        <p:spPr>
          <a:xfrm>
            <a:off x="1473200" y="2667000"/>
            <a:ext cx="10439400" cy="5715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750" dirty="0"/>
              <a:t>Instead of considering all the words in the vocabulary, consider a few “negative samples” for each “positive sample”. Typically, we consider 5 negative samples. Randomly sample 5 negative (false) contexts for each positive (correct) (word, context) in the dataset. In the equation below, D’ is the set of word and context which are invalid i.e., (</a:t>
            </a:r>
            <a:r>
              <a:rPr lang="en-US" sz="2750" dirty="0" err="1"/>
              <a:t>w,c</a:t>
            </a:r>
            <a:r>
              <a:rPr lang="en-US" sz="2750" dirty="0"/>
              <a:t>) </a:t>
            </a:r>
            <a:r>
              <a:rPr lang="en-SG" dirty="0"/>
              <a:t>∈</a:t>
            </a:r>
            <a:r>
              <a:rPr lang="en-US" sz="2750" dirty="0"/>
              <a:t> D’ means w never appears in the context c indicates the (</a:t>
            </a:r>
            <a:r>
              <a:rPr lang="en-US" sz="2750" dirty="0" err="1"/>
              <a:t>w,c</a:t>
            </a:r>
            <a:r>
              <a:rPr lang="en-US" sz="2750" dirty="0"/>
              <a:t>) </a:t>
            </a:r>
            <a:r>
              <a:rPr lang="en-SG" sz="2800" dirty="0"/>
              <a:t>∈</a:t>
            </a:r>
            <a:r>
              <a:rPr lang="en-US" sz="2750" dirty="0"/>
              <a:t> D’  is the set of all negative examples. The size of this set is much smaller than the original vocabulary size.</a:t>
            </a:r>
          </a:p>
          <a:p>
            <a:endParaRPr lang="en-US" sz="2750" dirty="0"/>
          </a:p>
          <a:p>
            <a:endParaRPr lang="en-US" sz="2750" dirty="0"/>
          </a:p>
          <a:p>
            <a:endParaRPr lang="en-US" sz="2750" dirty="0"/>
          </a:p>
          <a:p>
            <a:endParaRPr lang="en-US" sz="2750" dirty="0"/>
          </a:p>
          <a:p>
            <a:endParaRPr lang="en-US" sz="2750" dirty="0"/>
          </a:p>
          <a:p>
            <a:endParaRPr lang="en-US" sz="2750" dirty="0"/>
          </a:p>
          <a:p>
            <a:endParaRPr lang="en-US" sz="275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2AF140AE-2DE6-2C43-A602-305C39D61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388" y="6172200"/>
            <a:ext cx="9391212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263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object 319"/>
          <p:cNvSpPr txBox="1">
            <a:spLocks noGrp="1"/>
          </p:cNvSpPr>
          <p:nvPr>
            <p:ph type="title"/>
          </p:nvPr>
        </p:nvSpPr>
        <p:spPr>
          <a:xfrm>
            <a:off x="1803400" y="332740"/>
            <a:ext cx="9401175" cy="10134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6450" spc="85" dirty="0"/>
              <a:t>Encoder-decoder</a:t>
            </a:r>
            <a:r>
              <a:rPr sz="6450" spc="-45" dirty="0"/>
              <a:t> </a:t>
            </a:r>
            <a:r>
              <a:rPr sz="6450" spc="70" dirty="0"/>
              <a:t>Models</a:t>
            </a:r>
            <a:endParaRPr sz="6450"/>
          </a:p>
        </p:txBody>
      </p:sp>
      <p:pic>
        <p:nvPicPr>
          <p:cNvPr id="334" name="Picture 33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65F81BA-3687-614F-A84B-1EC2510AC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0" y="1561638"/>
            <a:ext cx="12001500" cy="782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30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0600" y="932180"/>
            <a:ext cx="11023600" cy="11474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350" dirty="0"/>
              <a:t>Sentence</a:t>
            </a:r>
            <a:r>
              <a:rPr sz="7350" spc="-60" dirty="0"/>
              <a:t> </a:t>
            </a:r>
            <a:r>
              <a:rPr sz="7350" spc="-5" dirty="0"/>
              <a:t>Representations</a:t>
            </a:r>
            <a:endParaRPr sz="7350" dirty="0"/>
          </a:p>
        </p:txBody>
      </p:sp>
      <p:sp>
        <p:nvSpPr>
          <p:cNvPr id="3" name="object 3"/>
          <p:cNvSpPr txBox="1"/>
          <p:nvPr/>
        </p:nvSpPr>
        <p:spPr>
          <a:xfrm>
            <a:off x="990600" y="4851400"/>
            <a:ext cx="19685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400" dirty="0">
                <a:latin typeface="Arial"/>
                <a:cs typeface="Arial"/>
              </a:rPr>
              <a:t>•</a:t>
            </a:r>
            <a:endParaRPr sz="27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35100" y="4787900"/>
            <a:ext cx="10545445" cy="112014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4300"/>
              </a:lnSpc>
              <a:spcBef>
                <a:spcPts val="260"/>
              </a:spcBef>
            </a:pPr>
            <a:r>
              <a:rPr sz="3600" dirty="0">
                <a:latin typeface="Arial"/>
                <a:cs typeface="Arial"/>
              </a:rPr>
              <a:t>But </a:t>
            </a:r>
            <a:r>
              <a:rPr sz="3600" spc="-5" dirty="0">
                <a:latin typeface="Arial"/>
                <a:cs typeface="Arial"/>
              </a:rPr>
              <a:t>what </a:t>
            </a:r>
            <a:r>
              <a:rPr sz="3600" dirty="0">
                <a:latin typeface="Arial"/>
                <a:cs typeface="Arial"/>
              </a:rPr>
              <a:t>if </a:t>
            </a:r>
            <a:r>
              <a:rPr sz="3600" spc="-5" dirty="0">
                <a:latin typeface="Arial"/>
                <a:cs typeface="Arial"/>
              </a:rPr>
              <a:t>we </a:t>
            </a:r>
            <a:r>
              <a:rPr sz="3600" spc="75" dirty="0">
                <a:latin typeface="Arial"/>
                <a:cs typeface="Arial"/>
              </a:rPr>
              <a:t>could </a:t>
            </a:r>
            <a:r>
              <a:rPr sz="3600" spc="-5" dirty="0">
                <a:latin typeface="Arial"/>
                <a:cs typeface="Arial"/>
              </a:rPr>
              <a:t>use </a:t>
            </a:r>
            <a:r>
              <a:rPr sz="3600" spc="20" dirty="0">
                <a:latin typeface="Arial"/>
                <a:cs typeface="Arial"/>
              </a:rPr>
              <a:t>multiple </a:t>
            </a:r>
            <a:r>
              <a:rPr sz="3600" spc="25" dirty="0">
                <a:latin typeface="Arial"/>
                <a:cs typeface="Arial"/>
              </a:rPr>
              <a:t>vectors, </a:t>
            </a:r>
            <a:r>
              <a:rPr sz="3600" spc="75" dirty="0">
                <a:latin typeface="Arial"/>
                <a:cs typeface="Arial"/>
              </a:rPr>
              <a:t>based</a:t>
            </a:r>
            <a:r>
              <a:rPr sz="3600" spc="-80" dirty="0">
                <a:latin typeface="Arial"/>
                <a:cs typeface="Arial"/>
              </a:rPr>
              <a:t> </a:t>
            </a:r>
            <a:r>
              <a:rPr sz="3600" spc="-5" dirty="0">
                <a:latin typeface="Arial"/>
                <a:cs typeface="Arial"/>
              </a:rPr>
              <a:t>on  the </a:t>
            </a:r>
            <a:r>
              <a:rPr sz="3600" spc="30" dirty="0">
                <a:latin typeface="Arial"/>
                <a:cs typeface="Arial"/>
              </a:rPr>
              <a:t>length </a:t>
            </a:r>
            <a:r>
              <a:rPr sz="3600" dirty="0">
                <a:latin typeface="Arial"/>
                <a:cs typeface="Arial"/>
              </a:rPr>
              <a:t>of the</a:t>
            </a:r>
            <a:r>
              <a:rPr sz="3600" spc="-30" dirty="0">
                <a:latin typeface="Arial"/>
                <a:cs typeface="Arial"/>
              </a:rPr>
              <a:t> </a:t>
            </a:r>
            <a:r>
              <a:rPr sz="3600" spc="20" dirty="0">
                <a:latin typeface="Arial"/>
                <a:cs typeface="Arial"/>
              </a:rPr>
              <a:t>sentence.</a:t>
            </a:r>
            <a:endParaRPr sz="36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895918" y="6082275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40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881401" y="6082763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888942" y="6093557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888942" y="6093557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881401" y="6367555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888942" y="6378348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888942" y="6378348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881401" y="665234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888942" y="6663140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888942" y="666314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186741" y="6551534"/>
            <a:ext cx="1258570" cy="0"/>
          </a:xfrm>
          <a:custGeom>
            <a:avLst/>
            <a:gdLst/>
            <a:ahLst/>
            <a:cxnLst/>
            <a:rect l="l" t="t" r="r" b="b"/>
            <a:pathLst>
              <a:path w="1258570">
                <a:moveTo>
                  <a:pt x="0" y="0"/>
                </a:moveTo>
                <a:lnTo>
                  <a:pt x="1245697" y="0"/>
                </a:lnTo>
                <a:lnTo>
                  <a:pt x="1258397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432438" y="6490575"/>
            <a:ext cx="121920" cy="121920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0" y="0"/>
                </a:moveTo>
                <a:lnTo>
                  <a:pt x="0" y="121920"/>
                </a:lnTo>
                <a:lnTo>
                  <a:pt x="121920" y="6096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895918" y="7352275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40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881401" y="7352764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888942" y="7363557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888942" y="7363557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881401" y="7637555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888942" y="7648349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7888942" y="7648349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5"/>
                </a:lnTo>
                <a:lnTo>
                  <a:pt x="0" y="161122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2"/>
                </a:lnTo>
                <a:lnTo>
                  <a:pt x="279029" y="117905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7881401" y="792234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888942" y="7933140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7888942" y="793314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2235200" y="6223000"/>
            <a:ext cx="3709670" cy="18440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Arial"/>
                <a:cs typeface="Arial"/>
              </a:rPr>
              <a:t>this is an</a:t>
            </a:r>
            <a:r>
              <a:rPr sz="3600" spc="-35" dirty="0">
                <a:latin typeface="Arial"/>
                <a:cs typeface="Arial"/>
              </a:rPr>
              <a:t> </a:t>
            </a:r>
            <a:r>
              <a:rPr sz="3600" spc="25" dirty="0">
                <a:latin typeface="Arial"/>
                <a:cs typeface="Arial"/>
              </a:rPr>
              <a:t>example</a:t>
            </a:r>
            <a:endParaRPr sz="3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9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3600" spc="-5" dirty="0">
                <a:latin typeface="Arial"/>
                <a:cs typeface="Arial"/>
              </a:rPr>
              <a:t>this is an</a:t>
            </a:r>
            <a:r>
              <a:rPr sz="3600" spc="-35" dirty="0">
                <a:latin typeface="Arial"/>
                <a:cs typeface="Arial"/>
              </a:rPr>
              <a:t> </a:t>
            </a:r>
            <a:r>
              <a:rPr sz="3600" spc="25" dirty="0">
                <a:latin typeface="Arial"/>
                <a:cs typeface="Arial"/>
              </a:rPr>
              <a:t>example</a:t>
            </a:r>
            <a:endParaRPr sz="3600">
              <a:latin typeface="Arial"/>
              <a:cs typeface="Arial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6186741" y="7821536"/>
            <a:ext cx="1258570" cy="0"/>
          </a:xfrm>
          <a:custGeom>
            <a:avLst/>
            <a:gdLst/>
            <a:ahLst/>
            <a:cxnLst/>
            <a:rect l="l" t="t" r="r" b="b"/>
            <a:pathLst>
              <a:path w="1258570">
                <a:moveTo>
                  <a:pt x="0" y="0"/>
                </a:moveTo>
                <a:lnTo>
                  <a:pt x="1245697" y="0"/>
                </a:lnTo>
                <a:lnTo>
                  <a:pt x="1258397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7432438" y="7760575"/>
            <a:ext cx="121920" cy="121920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0" y="0"/>
                </a:moveTo>
                <a:lnTo>
                  <a:pt x="0" y="121920"/>
                </a:lnTo>
                <a:lnTo>
                  <a:pt x="121920" y="6096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276918" y="7352275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40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8262401" y="7352764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8269942" y="7363557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269942" y="7363557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262401" y="7637555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8269942" y="7648349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8269942" y="7648349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5"/>
                </a:lnTo>
                <a:lnTo>
                  <a:pt x="0" y="161122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2"/>
                </a:lnTo>
                <a:lnTo>
                  <a:pt x="279029" y="117905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262401" y="792234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8269942" y="7933140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8269942" y="793314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8657918" y="7352275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40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8643401" y="7352764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8650942" y="7363557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8650942" y="7363557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8643401" y="7637555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8650942" y="7648349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650942" y="7648349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5"/>
                </a:lnTo>
                <a:lnTo>
                  <a:pt x="0" y="161122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2"/>
                </a:lnTo>
                <a:lnTo>
                  <a:pt x="279029" y="117905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643401" y="792234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8650942" y="7933140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8650942" y="793314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9038918" y="7352275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40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9024401" y="7352764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9031942" y="7363557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9031942" y="7363557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9024401" y="7637555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9031942" y="7648349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031942" y="7648349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5"/>
                </a:lnTo>
                <a:lnTo>
                  <a:pt x="0" y="161122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2"/>
                </a:lnTo>
                <a:lnTo>
                  <a:pt x="279029" y="117905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9024401" y="792234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9031942" y="7933140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9031942" y="793314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 txBox="1"/>
          <p:nvPr/>
        </p:nvSpPr>
        <p:spPr>
          <a:xfrm>
            <a:off x="1135276" y="2697549"/>
            <a:ext cx="10289540" cy="1767839"/>
          </a:xfrm>
          <a:prstGeom prst="rect">
            <a:avLst/>
          </a:prstGeom>
          <a:ln w="25400">
            <a:solidFill>
              <a:srgbClr val="85888D"/>
            </a:solidFill>
          </a:ln>
        </p:spPr>
        <p:txBody>
          <a:bodyPr vert="horz" wrap="square" lIns="0" tIns="66040" rIns="0" bIns="0" rtlCol="0">
            <a:spAutoFit/>
          </a:bodyPr>
          <a:lstStyle/>
          <a:p>
            <a:pPr marL="160020" marR="160020" algn="ctr">
              <a:lnSpc>
                <a:spcPts val="4300"/>
              </a:lnSpc>
              <a:spcBef>
                <a:spcPts val="520"/>
              </a:spcBef>
            </a:pPr>
            <a:r>
              <a:rPr sz="3600" spc="-85" dirty="0">
                <a:latin typeface="Arial"/>
                <a:cs typeface="Arial"/>
              </a:rPr>
              <a:t>“You </a:t>
            </a:r>
            <a:r>
              <a:rPr sz="3600" spc="25" dirty="0">
                <a:latin typeface="Arial"/>
                <a:cs typeface="Arial"/>
              </a:rPr>
              <a:t>can’t </a:t>
            </a:r>
            <a:r>
              <a:rPr sz="3600" spc="50" dirty="0">
                <a:latin typeface="Arial"/>
                <a:cs typeface="Arial"/>
              </a:rPr>
              <a:t>cram </a:t>
            </a:r>
            <a:r>
              <a:rPr sz="3600" dirty="0">
                <a:latin typeface="Arial"/>
                <a:cs typeface="Arial"/>
              </a:rPr>
              <a:t>the </a:t>
            </a:r>
            <a:r>
              <a:rPr sz="3600" spc="25" dirty="0">
                <a:latin typeface="Arial"/>
                <a:cs typeface="Arial"/>
              </a:rPr>
              <a:t>meaning </a:t>
            </a:r>
            <a:r>
              <a:rPr sz="3600" dirty="0">
                <a:latin typeface="Arial"/>
                <a:cs typeface="Arial"/>
              </a:rPr>
              <a:t>of </a:t>
            </a:r>
            <a:r>
              <a:rPr sz="3600" spc="-5" dirty="0">
                <a:latin typeface="Arial"/>
                <a:cs typeface="Arial"/>
              </a:rPr>
              <a:t>a whole</a:t>
            </a:r>
            <a:r>
              <a:rPr sz="3600" spc="-40" dirty="0">
                <a:latin typeface="Arial"/>
                <a:cs typeface="Arial"/>
              </a:rPr>
              <a:t> </a:t>
            </a:r>
            <a:r>
              <a:rPr sz="3600" spc="55" dirty="0">
                <a:latin typeface="Arial"/>
                <a:cs typeface="Arial"/>
              </a:rPr>
              <a:t>%&amp;!$ing  </a:t>
            </a:r>
            <a:r>
              <a:rPr sz="3600" spc="20" dirty="0">
                <a:latin typeface="Arial"/>
                <a:cs typeface="Arial"/>
              </a:rPr>
              <a:t>sentence </a:t>
            </a:r>
            <a:r>
              <a:rPr sz="3600" spc="-5" dirty="0">
                <a:latin typeface="Arial"/>
                <a:cs typeface="Arial"/>
              </a:rPr>
              <a:t>into a </a:t>
            </a:r>
            <a:r>
              <a:rPr sz="3600" spc="30" dirty="0">
                <a:latin typeface="Arial"/>
                <a:cs typeface="Arial"/>
              </a:rPr>
              <a:t>single </a:t>
            </a:r>
            <a:r>
              <a:rPr sz="3600" spc="55" dirty="0">
                <a:latin typeface="Arial"/>
                <a:cs typeface="Arial"/>
              </a:rPr>
              <a:t>$&amp;!*ing</a:t>
            </a:r>
            <a:r>
              <a:rPr sz="3600" spc="-45" dirty="0">
                <a:latin typeface="Arial"/>
                <a:cs typeface="Arial"/>
              </a:rPr>
              <a:t> </a:t>
            </a:r>
            <a:r>
              <a:rPr sz="3600" spc="75" dirty="0">
                <a:latin typeface="Arial"/>
                <a:cs typeface="Arial"/>
              </a:rPr>
              <a:t>vector!”</a:t>
            </a:r>
            <a:endParaRPr sz="3600">
              <a:latin typeface="Arial"/>
              <a:cs typeface="Arial"/>
            </a:endParaRPr>
          </a:p>
          <a:p>
            <a:pPr marR="3175" algn="ctr">
              <a:lnSpc>
                <a:spcPts val="4160"/>
              </a:lnSpc>
            </a:pPr>
            <a:r>
              <a:rPr sz="3600" dirty="0">
                <a:latin typeface="Arial"/>
                <a:cs typeface="Arial"/>
              </a:rPr>
              <a:t>— </a:t>
            </a:r>
            <a:r>
              <a:rPr sz="3600" spc="-70" dirty="0">
                <a:latin typeface="Arial"/>
                <a:cs typeface="Arial"/>
              </a:rPr>
              <a:t>Ray</a:t>
            </a:r>
            <a:r>
              <a:rPr sz="3600" spc="-5" dirty="0">
                <a:latin typeface="Arial"/>
                <a:cs typeface="Arial"/>
              </a:rPr>
              <a:t> Mooney</a:t>
            </a:r>
            <a:endParaRPr sz="3600">
              <a:latin typeface="Arial"/>
              <a:cs typeface="Arial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2197100" y="2057400"/>
            <a:ext cx="20072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Problem!</a:t>
            </a:r>
            <a:endParaRPr sz="3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83100" y="4178300"/>
            <a:ext cx="403606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5" dirty="0"/>
              <a:t>Attention</a:t>
            </a:r>
            <a:endParaRPr sz="8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21000" y="467359"/>
            <a:ext cx="7086600" cy="104644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6700" spc="80" dirty="0"/>
              <a:t>Why attention?</a:t>
            </a:r>
            <a:endParaRPr sz="6700" dirty="0"/>
          </a:p>
        </p:txBody>
      </p:sp>
      <p:sp>
        <p:nvSpPr>
          <p:cNvPr id="4" name="object 4"/>
          <p:cNvSpPr txBox="1"/>
          <p:nvPr/>
        </p:nvSpPr>
        <p:spPr>
          <a:xfrm>
            <a:off x="990600" y="4165600"/>
            <a:ext cx="19685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400" dirty="0">
                <a:latin typeface="Arial"/>
                <a:cs typeface="Arial"/>
              </a:rPr>
              <a:t>•</a:t>
            </a:r>
            <a:endParaRPr sz="27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35100" y="4102100"/>
            <a:ext cx="97764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>
                <a:latin typeface="Arial"/>
                <a:cs typeface="Arial"/>
              </a:rPr>
              <a:t>Look into distant features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90600" y="5245100"/>
            <a:ext cx="19685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400" dirty="0">
                <a:latin typeface="Arial"/>
                <a:cs typeface="Arial"/>
              </a:rPr>
              <a:t>•</a:t>
            </a:r>
            <a:endParaRPr sz="27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35100" y="5181600"/>
            <a:ext cx="9926320" cy="1136208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4300"/>
              </a:lnSpc>
              <a:spcBef>
                <a:spcPts val="260"/>
              </a:spcBef>
            </a:pPr>
            <a:r>
              <a:rPr lang="en-US" sz="3600" dirty="0">
                <a:latin typeface="Arial"/>
                <a:cs typeface="Arial"/>
              </a:rPr>
              <a:t>Combine all the features in the sequence to produce a better feature representation</a:t>
            </a:r>
            <a:endParaRPr sz="3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0" y="467359"/>
            <a:ext cx="4105275" cy="104965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6700" spc="80" dirty="0"/>
              <a:t>Basic</a:t>
            </a:r>
            <a:r>
              <a:rPr sz="6700" spc="-65" dirty="0"/>
              <a:t> </a:t>
            </a:r>
            <a:r>
              <a:rPr sz="6700" spc="100" dirty="0"/>
              <a:t>Idea</a:t>
            </a:r>
            <a:endParaRPr sz="6700"/>
          </a:p>
        </p:txBody>
      </p:sp>
      <p:sp>
        <p:nvSpPr>
          <p:cNvPr id="3" name="object 3"/>
          <p:cNvSpPr txBox="1"/>
          <p:nvPr/>
        </p:nvSpPr>
        <p:spPr>
          <a:xfrm>
            <a:off x="3581400" y="1833269"/>
            <a:ext cx="5845175" cy="708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450" spc="40" dirty="0">
                <a:latin typeface="Arial"/>
                <a:cs typeface="Arial"/>
              </a:rPr>
              <a:t>(Bahdanau </a:t>
            </a:r>
            <a:r>
              <a:rPr sz="4450" spc="10" dirty="0">
                <a:latin typeface="Arial"/>
                <a:cs typeface="Arial"/>
              </a:rPr>
              <a:t>et al.</a:t>
            </a:r>
            <a:r>
              <a:rPr sz="4450" spc="-80" dirty="0">
                <a:latin typeface="Arial"/>
                <a:cs typeface="Arial"/>
              </a:rPr>
              <a:t> </a:t>
            </a:r>
            <a:r>
              <a:rPr sz="4450" spc="10" dirty="0">
                <a:latin typeface="Arial"/>
                <a:cs typeface="Arial"/>
              </a:rPr>
              <a:t>2015)</a:t>
            </a:r>
            <a:endParaRPr sz="44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90600" y="4165600"/>
            <a:ext cx="19685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400" dirty="0">
                <a:latin typeface="Arial"/>
                <a:cs typeface="Arial"/>
              </a:rPr>
              <a:t>•</a:t>
            </a:r>
            <a:endParaRPr sz="27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35100" y="4102100"/>
            <a:ext cx="97764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30" dirty="0">
                <a:latin typeface="Arial"/>
                <a:cs typeface="Arial"/>
              </a:rPr>
              <a:t>Encode </a:t>
            </a:r>
            <a:r>
              <a:rPr sz="3600" spc="50" dirty="0">
                <a:latin typeface="Arial"/>
                <a:cs typeface="Arial"/>
              </a:rPr>
              <a:t>each </a:t>
            </a:r>
            <a:r>
              <a:rPr sz="3600" spc="30" dirty="0">
                <a:latin typeface="Arial"/>
                <a:cs typeface="Arial"/>
              </a:rPr>
              <a:t>word </a:t>
            </a:r>
            <a:r>
              <a:rPr sz="3600" spc="-5" dirty="0">
                <a:latin typeface="Arial"/>
                <a:cs typeface="Arial"/>
              </a:rPr>
              <a:t>in </a:t>
            </a:r>
            <a:r>
              <a:rPr sz="3600" dirty="0">
                <a:latin typeface="Arial"/>
                <a:cs typeface="Arial"/>
              </a:rPr>
              <a:t>the </a:t>
            </a:r>
            <a:r>
              <a:rPr sz="3600" spc="20" dirty="0">
                <a:latin typeface="Arial"/>
                <a:cs typeface="Arial"/>
              </a:rPr>
              <a:t>sentence </a:t>
            </a:r>
            <a:r>
              <a:rPr sz="3600" spc="-5" dirty="0">
                <a:latin typeface="Arial"/>
                <a:cs typeface="Arial"/>
              </a:rPr>
              <a:t>into a</a:t>
            </a:r>
            <a:r>
              <a:rPr sz="3600" spc="-105" dirty="0">
                <a:latin typeface="Arial"/>
                <a:cs typeface="Arial"/>
              </a:rPr>
              <a:t> </a:t>
            </a:r>
            <a:r>
              <a:rPr sz="3600" spc="30" dirty="0">
                <a:latin typeface="Arial"/>
                <a:cs typeface="Arial"/>
              </a:rPr>
              <a:t>vector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90600" y="5245100"/>
            <a:ext cx="19685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400" dirty="0">
                <a:latin typeface="Arial"/>
                <a:cs typeface="Arial"/>
              </a:rPr>
              <a:t>•</a:t>
            </a:r>
            <a:endParaRPr sz="27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35100" y="5181600"/>
            <a:ext cx="9926320" cy="112014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4300"/>
              </a:lnSpc>
              <a:spcBef>
                <a:spcPts val="260"/>
              </a:spcBef>
            </a:pPr>
            <a:r>
              <a:rPr sz="3600" spc="-50" dirty="0">
                <a:latin typeface="Arial"/>
                <a:cs typeface="Arial"/>
              </a:rPr>
              <a:t>When </a:t>
            </a:r>
            <a:r>
              <a:rPr sz="3600" spc="85" dirty="0">
                <a:latin typeface="Arial"/>
                <a:cs typeface="Arial"/>
              </a:rPr>
              <a:t>decoding, </a:t>
            </a:r>
            <a:r>
              <a:rPr sz="3600" spc="45" dirty="0">
                <a:latin typeface="Arial"/>
                <a:cs typeface="Arial"/>
              </a:rPr>
              <a:t>perform </a:t>
            </a:r>
            <a:r>
              <a:rPr sz="3600" spc="-5" dirty="0">
                <a:latin typeface="Arial"/>
                <a:cs typeface="Arial"/>
              </a:rPr>
              <a:t>a linear </a:t>
            </a:r>
            <a:r>
              <a:rPr sz="3600" spc="35" dirty="0">
                <a:latin typeface="Arial"/>
                <a:cs typeface="Arial"/>
              </a:rPr>
              <a:t>combination</a:t>
            </a:r>
            <a:r>
              <a:rPr sz="3600" spc="-100" dirty="0">
                <a:latin typeface="Arial"/>
                <a:cs typeface="Arial"/>
              </a:rPr>
              <a:t> </a:t>
            </a:r>
            <a:r>
              <a:rPr sz="3600" dirty="0">
                <a:latin typeface="Arial"/>
                <a:cs typeface="Arial"/>
              </a:rPr>
              <a:t>of  </a:t>
            </a:r>
            <a:r>
              <a:rPr sz="3600" spc="-5" dirty="0">
                <a:latin typeface="Arial"/>
                <a:cs typeface="Arial"/>
              </a:rPr>
              <a:t>these </a:t>
            </a:r>
            <a:r>
              <a:rPr sz="3600" spc="25" dirty="0">
                <a:latin typeface="Arial"/>
                <a:cs typeface="Arial"/>
              </a:rPr>
              <a:t>vectors, </a:t>
            </a:r>
            <a:r>
              <a:rPr sz="3600" spc="45" dirty="0">
                <a:latin typeface="Arial"/>
                <a:cs typeface="Arial"/>
              </a:rPr>
              <a:t>weighted </a:t>
            </a:r>
            <a:r>
              <a:rPr sz="3600" spc="95" dirty="0">
                <a:latin typeface="Arial"/>
                <a:cs typeface="Arial"/>
              </a:rPr>
              <a:t>by </a:t>
            </a:r>
            <a:r>
              <a:rPr sz="3600" spc="20" dirty="0">
                <a:latin typeface="Arial"/>
                <a:cs typeface="Arial"/>
              </a:rPr>
              <a:t>“attention</a:t>
            </a:r>
            <a:r>
              <a:rPr sz="3600" spc="-160" dirty="0">
                <a:latin typeface="Arial"/>
                <a:cs typeface="Arial"/>
              </a:rPr>
              <a:t> </a:t>
            </a:r>
            <a:r>
              <a:rPr sz="3600" spc="45" dirty="0">
                <a:latin typeface="Arial"/>
                <a:cs typeface="Arial"/>
              </a:rPr>
              <a:t>weights”</a:t>
            </a:r>
            <a:endParaRPr sz="36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90600" y="6870700"/>
            <a:ext cx="19685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400" dirty="0">
                <a:latin typeface="Arial"/>
                <a:cs typeface="Arial"/>
              </a:rPr>
              <a:t>•</a:t>
            </a:r>
            <a:endParaRPr sz="27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435100" y="6807200"/>
            <a:ext cx="931672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Arial"/>
                <a:cs typeface="Arial"/>
              </a:rPr>
              <a:t>Use </a:t>
            </a:r>
            <a:r>
              <a:rPr sz="3600" dirty="0">
                <a:latin typeface="Arial"/>
                <a:cs typeface="Arial"/>
              </a:rPr>
              <a:t>this </a:t>
            </a:r>
            <a:r>
              <a:rPr sz="3600" spc="35" dirty="0">
                <a:latin typeface="Arial"/>
                <a:cs typeface="Arial"/>
              </a:rPr>
              <a:t>combination </a:t>
            </a:r>
            <a:r>
              <a:rPr sz="3600" spc="-5" dirty="0">
                <a:latin typeface="Arial"/>
                <a:cs typeface="Arial"/>
              </a:rPr>
              <a:t>in </a:t>
            </a:r>
            <a:r>
              <a:rPr sz="3600" spc="85" dirty="0">
                <a:latin typeface="Arial"/>
                <a:cs typeface="Arial"/>
              </a:rPr>
              <a:t>picking </a:t>
            </a:r>
            <a:r>
              <a:rPr sz="3600" dirty="0">
                <a:latin typeface="Arial"/>
                <a:cs typeface="Arial"/>
              </a:rPr>
              <a:t>the next</a:t>
            </a:r>
            <a:r>
              <a:rPr sz="3600" spc="-165" dirty="0">
                <a:latin typeface="Arial"/>
                <a:cs typeface="Arial"/>
              </a:rPr>
              <a:t> </a:t>
            </a:r>
            <a:r>
              <a:rPr sz="3600" spc="30" dirty="0">
                <a:latin typeface="Arial"/>
                <a:cs typeface="Arial"/>
              </a:rPr>
              <a:t>word</a:t>
            </a:r>
            <a:endParaRPr sz="36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05838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6000" y="469900"/>
            <a:ext cx="1098042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75" dirty="0"/>
              <a:t>Calculating </a:t>
            </a:r>
            <a:r>
              <a:rPr sz="8000" dirty="0"/>
              <a:t>Attention</a:t>
            </a:r>
            <a:r>
              <a:rPr sz="8000" spc="-110" dirty="0"/>
              <a:t> </a:t>
            </a:r>
            <a:r>
              <a:rPr sz="8000" spc="-5" dirty="0"/>
              <a:t>(1)</a:t>
            </a:r>
            <a:endParaRPr sz="8000"/>
          </a:p>
        </p:txBody>
      </p:sp>
      <p:sp>
        <p:nvSpPr>
          <p:cNvPr id="3" name="object 3"/>
          <p:cNvSpPr/>
          <p:nvPr/>
        </p:nvSpPr>
        <p:spPr>
          <a:xfrm>
            <a:off x="4827389" y="4548127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39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812872" y="4548617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820413" y="4559410"/>
            <a:ext cx="279029" cy="27902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820413" y="45594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7"/>
                </a:lnTo>
                <a:lnTo>
                  <a:pt x="117905" y="279028"/>
                </a:lnTo>
                <a:lnTo>
                  <a:pt x="161122" y="279028"/>
                </a:lnTo>
                <a:lnTo>
                  <a:pt x="202695" y="265797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812872" y="483340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820413" y="4844202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820413" y="4844202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812872" y="51182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820413" y="5128993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820413" y="5128993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253004" y="4992913"/>
            <a:ext cx="1268730" cy="0"/>
          </a:xfrm>
          <a:custGeom>
            <a:avLst/>
            <a:gdLst/>
            <a:ahLst/>
            <a:cxnLst/>
            <a:rect l="l" t="t" r="r" b="b"/>
            <a:pathLst>
              <a:path w="1268729">
                <a:moveTo>
                  <a:pt x="0" y="0"/>
                </a:moveTo>
                <a:lnTo>
                  <a:pt x="19050" y="0"/>
                </a:lnTo>
                <a:lnTo>
                  <a:pt x="1249541" y="0"/>
                </a:lnTo>
                <a:lnTo>
                  <a:pt x="1268591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502545" y="4909093"/>
            <a:ext cx="167640" cy="167640"/>
          </a:xfrm>
          <a:custGeom>
            <a:avLst/>
            <a:gdLst/>
            <a:ahLst/>
            <a:cxnLst/>
            <a:rect l="l" t="t" r="r" b="b"/>
            <a:pathLst>
              <a:path w="167640" h="167639">
                <a:moveTo>
                  <a:pt x="0" y="0"/>
                </a:moveTo>
                <a:lnTo>
                  <a:pt x="0" y="167639"/>
                </a:lnTo>
                <a:lnTo>
                  <a:pt x="167640" y="838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104414" y="4909093"/>
            <a:ext cx="167640" cy="167640"/>
          </a:xfrm>
          <a:custGeom>
            <a:avLst/>
            <a:gdLst/>
            <a:ahLst/>
            <a:cxnLst/>
            <a:rect l="l" t="t" r="r" b="b"/>
            <a:pathLst>
              <a:path w="167639" h="167639">
                <a:moveTo>
                  <a:pt x="167640" y="0"/>
                </a:moveTo>
                <a:lnTo>
                  <a:pt x="0" y="83820"/>
                </a:lnTo>
                <a:lnTo>
                  <a:pt x="167640" y="167639"/>
                </a:lnTo>
                <a:lnTo>
                  <a:pt x="16764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732389" y="4548127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39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717872" y="4548617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725414" y="4559410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725414" y="45594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717872" y="483340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725414" y="4844202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725414" y="4844202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717872" y="51182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725414" y="5128993"/>
            <a:ext cx="279029" cy="2790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407961" y="4243809"/>
            <a:ext cx="6946572" cy="143374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622872" y="4548617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630414" y="4559410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630414" y="45594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8622872" y="483340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630414" y="4844202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8630414" y="4844202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8622872" y="51182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630414" y="5128993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630414" y="5128993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8777331" y="4243809"/>
            <a:ext cx="0" cy="174625"/>
          </a:xfrm>
          <a:custGeom>
            <a:avLst/>
            <a:gdLst/>
            <a:ahLst/>
            <a:cxnLst/>
            <a:rect l="l" t="t" r="r" b="b"/>
            <a:pathLst>
              <a:path h="174625">
                <a:moveTo>
                  <a:pt x="0" y="0"/>
                </a:moveTo>
                <a:lnTo>
                  <a:pt x="0" y="174496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8716371" y="4405605"/>
            <a:ext cx="121920" cy="121920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121920" y="0"/>
                </a:moveTo>
                <a:lnTo>
                  <a:pt x="0" y="0"/>
                </a:lnTo>
                <a:lnTo>
                  <a:pt x="60960" y="121920"/>
                </a:lnTo>
                <a:lnTo>
                  <a:pt x="12192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063004" y="4992913"/>
            <a:ext cx="1268730" cy="0"/>
          </a:xfrm>
          <a:custGeom>
            <a:avLst/>
            <a:gdLst/>
            <a:ahLst/>
            <a:cxnLst/>
            <a:rect l="l" t="t" r="r" b="b"/>
            <a:pathLst>
              <a:path w="1268729">
                <a:moveTo>
                  <a:pt x="0" y="0"/>
                </a:moveTo>
                <a:lnTo>
                  <a:pt x="19049" y="0"/>
                </a:lnTo>
                <a:lnTo>
                  <a:pt x="1249541" y="0"/>
                </a:lnTo>
                <a:lnTo>
                  <a:pt x="1268591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0312545" y="4909093"/>
            <a:ext cx="167640" cy="167640"/>
          </a:xfrm>
          <a:custGeom>
            <a:avLst/>
            <a:gdLst/>
            <a:ahLst/>
            <a:cxnLst/>
            <a:rect l="l" t="t" r="r" b="b"/>
            <a:pathLst>
              <a:path w="167640" h="167639">
                <a:moveTo>
                  <a:pt x="0" y="0"/>
                </a:moveTo>
                <a:lnTo>
                  <a:pt x="0" y="167639"/>
                </a:lnTo>
                <a:lnTo>
                  <a:pt x="167640" y="838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8914414" y="4909093"/>
            <a:ext cx="167640" cy="167640"/>
          </a:xfrm>
          <a:custGeom>
            <a:avLst/>
            <a:gdLst/>
            <a:ahLst/>
            <a:cxnLst/>
            <a:rect l="l" t="t" r="r" b="b"/>
            <a:pathLst>
              <a:path w="167640" h="167639">
                <a:moveTo>
                  <a:pt x="167639" y="0"/>
                </a:moveTo>
                <a:lnTo>
                  <a:pt x="0" y="83820"/>
                </a:lnTo>
                <a:lnTo>
                  <a:pt x="167639" y="167639"/>
                </a:lnTo>
                <a:lnTo>
                  <a:pt x="16763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0542390" y="4548127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29" h="891539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0527872" y="4548617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0535414" y="4559410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0535414" y="45594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527872" y="4833408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0535414" y="4844202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0535414" y="4844202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0527872" y="51182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0535414" y="5128993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0535414" y="5128993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3" y="0"/>
                </a:moveTo>
                <a:lnTo>
                  <a:pt x="117906" y="0"/>
                </a:lnTo>
                <a:lnTo>
                  <a:pt x="76333" y="13231"/>
                </a:lnTo>
                <a:lnTo>
                  <a:pt x="39693" y="39694"/>
                </a:lnTo>
                <a:lnTo>
                  <a:pt x="13231" y="76334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6" y="279029"/>
                </a:lnTo>
                <a:lnTo>
                  <a:pt x="161123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4"/>
                </a:lnTo>
                <a:lnTo>
                  <a:pt x="239335" y="39694"/>
                </a:lnTo>
                <a:lnTo>
                  <a:pt x="202695" y="13231"/>
                </a:lnTo>
                <a:lnTo>
                  <a:pt x="161123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0682331" y="4243809"/>
            <a:ext cx="0" cy="174625"/>
          </a:xfrm>
          <a:custGeom>
            <a:avLst/>
            <a:gdLst/>
            <a:ahLst/>
            <a:cxnLst/>
            <a:rect l="l" t="t" r="r" b="b"/>
            <a:pathLst>
              <a:path h="174625">
                <a:moveTo>
                  <a:pt x="0" y="0"/>
                </a:moveTo>
                <a:lnTo>
                  <a:pt x="0" y="174496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0621371" y="4405605"/>
            <a:ext cx="121920" cy="121920"/>
          </a:xfrm>
          <a:custGeom>
            <a:avLst/>
            <a:gdLst/>
            <a:ahLst/>
            <a:cxnLst/>
            <a:rect l="l" t="t" r="r" b="b"/>
            <a:pathLst>
              <a:path w="121920" h="121920">
                <a:moveTo>
                  <a:pt x="121920" y="0"/>
                </a:moveTo>
                <a:lnTo>
                  <a:pt x="0" y="0"/>
                </a:lnTo>
                <a:lnTo>
                  <a:pt x="60960" y="121920"/>
                </a:lnTo>
                <a:lnTo>
                  <a:pt x="12192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398389" y="6707129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30" h="891540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383872" y="6707616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391413" y="6718410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391413" y="67184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5"/>
                </a:lnTo>
                <a:lnTo>
                  <a:pt x="0" y="161122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2"/>
                </a:lnTo>
                <a:lnTo>
                  <a:pt x="279029" y="117905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383872" y="6992409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391413" y="7003201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391413" y="7003201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383872" y="72772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391413" y="7287994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391413" y="7287994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5"/>
                </a:lnTo>
                <a:lnTo>
                  <a:pt x="0" y="161122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2"/>
                </a:lnTo>
                <a:lnTo>
                  <a:pt x="279029" y="117905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675414" y="7151913"/>
            <a:ext cx="334645" cy="0"/>
          </a:xfrm>
          <a:custGeom>
            <a:avLst/>
            <a:gdLst/>
            <a:ahLst/>
            <a:cxnLst/>
            <a:rect l="l" t="t" r="r" b="b"/>
            <a:pathLst>
              <a:path w="334644">
                <a:moveTo>
                  <a:pt x="0" y="0"/>
                </a:moveTo>
                <a:lnTo>
                  <a:pt x="315566" y="0"/>
                </a:lnTo>
                <a:lnTo>
                  <a:pt x="334616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990980" y="7068093"/>
            <a:ext cx="167640" cy="167640"/>
          </a:xfrm>
          <a:custGeom>
            <a:avLst/>
            <a:gdLst/>
            <a:ahLst/>
            <a:cxnLst/>
            <a:rect l="l" t="t" r="r" b="b"/>
            <a:pathLst>
              <a:path w="167639" h="167640">
                <a:moveTo>
                  <a:pt x="0" y="0"/>
                </a:moveTo>
                <a:lnTo>
                  <a:pt x="0" y="167640"/>
                </a:lnTo>
                <a:lnTo>
                  <a:pt x="167639" y="838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2160389" y="6707129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30" h="891540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2145871" y="6707616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2153413" y="6718410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2153413" y="67184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5"/>
                </a:lnTo>
                <a:lnTo>
                  <a:pt x="0" y="161122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2"/>
                </a:lnTo>
                <a:lnTo>
                  <a:pt x="279029" y="117905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2145871" y="6992409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2153413" y="7003201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2153413" y="7003201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2145871" y="72772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2153413" y="7287994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2153413" y="7287994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5"/>
                </a:lnTo>
                <a:lnTo>
                  <a:pt x="0" y="161122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2"/>
                </a:lnTo>
                <a:lnTo>
                  <a:pt x="279029" y="117905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2450114" y="7151913"/>
            <a:ext cx="334645" cy="0"/>
          </a:xfrm>
          <a:custGeom>
            <a:avLst/>
            <a:gdLst/>
            <a:ahLst/>
            <a:cxnLst/>
            <a:rect l="l" t="t" r="r" b="b"/>
            <a:pathLst>
              <a:path w="334644">
                <a:moveTo>
                  <a:pt x="0" y="0"/>
                </a:moveTo>
                <a:lnTo>
                  <a:pt x="315566" y="0"/>
                </a:lnTo>
                <a:lnTo>
                  <a:pt x="334616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2765680" y="7068093"/>
            <a:ext cx="167640" cy="167640"/>
          </a:xfrm>
          <a:custGeom>
            <a:avLst/>
            <a:gdLst/>
            <a:ahLst/>
            <a:cxnLst/>
            <a:rect l="l" t="t" r="r" b="b"/>
            <a:pathLst>
              <a:path w="167639" h="167640">
                <a:moveTo>
                  <a:pt x="0" y="0"/>
                </a:moveTo>
                <a:lnTo>
                  <a:pt x="0" y="167640"/>
                </a:lnTo>
                <a:lnTo>
                  <a:pt x="167639" y="838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2935089" y="6707129"/>
            <a:ext cx="265430" cy="891540"/>
          </a:xfrm>
          <a:custGeom>
            <a:avLst/>
            <a:gdLst/>
            <a:ahLst/>
            <a:cxnLst/>
            <a:rect l="l" t="t" r="r" b="b"/>
            <a:pathLst>
              <a:path w="265430" h="891540">
                <a:moveTo>
                  <a:pt x="0" y="0"/>
                </a:moveTo>
                <a:lnTo>
                  <a:pt x="265076" y="0"/>
                </a:lnTo>
                <a:lnTo>
                  <a:pt x="265076" y="891050"/>
                </a:lnTo>
                <a:lnTo>
                  <a:pt x="0" y="89105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5888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2920571" y="6707616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2928113" y="6718410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2928113" y="6718410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5"/>
                </a:lnTo>
                <a:lnTo>
                  <a:pt x="0" y="161122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2"/>
                </a:lnTo>
                <a:lnTo>
                  <a:pt x="279029" y="117905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2920571" y="6992409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2928113" y="7003201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2928113" y="7003201"/>
            <a:ext cx="279400" cy="279400"/>
          </a:xfrm>
          <a:custGeom>
            <a:avLst/>
            <a:gdLst/>
            <a:ahLst/>
            <a:cxnLst/>
            <a:rect l="l" t="t" r="r" b="b"/>
            <a:pathLst>
              <a:path w="279400" h="279400">
                <a:moveTo>
                  <a:pt x="161122" y="0"/>
                </a:moveTo>
                <a:lnTo>
                  <a:pt x="117905" y="0"/>
                </a:lnTo>
                <a:lnTo>
                  <a:pt x="76333" y="13231"/>
                </a:lnTo>
                <a:lnTo>
                  <a:pt x="39693" y="39693"/>
                </a:lnTo>
                <a:lnTo>
                  <a:pt x="13231" y="76333"/>
                </a:lnTo>
                <a:lnTo>
                  <a:pt x="0" y="117906"/>
                </a:lnTo>
                <a:lnTo>
                  <a:pt x="0" y="161123"/>
                </a:lnTo>
                <a:lnTo>
                  <a:pt x="13231" y="202695"/>
                </a:lnTo>
                <a:lnTo>
                  <a:pt x="39693" y="239335"/>
                </a:lnTo>
                <a:lnTo>
                  <a:pt x="76333" y="265798"/>
                </a:lnTo>
                <a:lnTo>
                  <a:pt x="117905" y="279029"/>
                </a:lnTo>
                <a:lnTo>
                  <a:pt x="161122" y="279029"/>
                </a:lnTo>
                <a:lnTo>
                  <a:pt x="202695" y="265798"/>
                </a:lnTo>
                <a:lnTo>
                  <a:pt x="239335" y="239335"/>
                </a:lnTo>
                <a:lnTo>
                  <a:pt x="265798" y="202695"/>
                </a:lnTo>
                <a:lnTo>
                  <a:pt x="279029" y="161123"/>
                </a:lnTo>
                <a:lnTo>
                  <a:pt x="279029" y="117906"/>
                </a:lnTo>
                <a:lnTo>
                  <a:pt x="265798" y="76333"/>
                </a:lnTo>
                <a:lnTo>
                  <a:pt x="239335" y="39693"/>
                </a:lnTo>
                <a:lnTo>
                  <a:pt x="202695" y="13231"/>
                </a:lnTo>
                <a:lnTo>
                  <a:pt x="161122" y="0"/>
                </a:lnTo>
                <a:close/>
              </a:path>
            </a:pathLst>
          </a:custGeom>
          <a:solidFill>
            <a:srgbClr val="8336BC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2920571" y="7277200"/>
            <a:ext cx="333137" cy="3331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2928113" y="7287994"/>
            <a:ext cx="279029" cy="27902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2294319" y="6279572"/>
            <a:ext cx="0" cy="314960"/>
          </a:xfrm>
          <a:custGeom>
            <a:avLst/>
            <a:gdLst/>
            <a:ahLst/>
            <a:cxnLst/>
            <a:rect l="l" t="t" r="r" b="b"/>
            <a:pathLst>
              <a:path h="314959">
                <a:moveTo>
                  <a:pt x="0" y="0"/>
                </a:moveTo>
                <a:lnTo>
                  <a:pt x="0" y="314662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2233359" y="6581534"/>
            <a:ext cx="121920" cy="121920"/>
          </a:xfrm>
          <a:custGeom>
            <a:avLst/>
            <a:gdLst/>
            <a:ahLst/>
            <a:cxnLst/>
            <a:rect l="l" t="t" r="r" b="b"/>
            <a:pathLst>
              <a:path w="121919" h="121920">
                <a:moveTo>
                  <a:pt x="121919" y="0"/>
                </a:moveTo>
                <a:lnTo>
                  <a:pt x="0" y="0"/>
                </a:lnTo>
                <a:lnTo>
                  <a:pt x="60960" y="121920"/>
                </a:lnTo>
                <a:lnTo>
                  <a:pt x="12191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2661087" y="6279572"/>
            <a:ext cx="774763" cy="149164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 txBox="1"/>
          <p:nvPr/>
        </p:nvSpPr>
        <p:spPr>
          <a:xfrm>
            <a:off x="584200" y="7810500"/>
            <a:ext cx="27019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10" dirty="0">
                <a:solidFill>
                  <a:srgbClr val="C3971A"/>
                </a:solidFill>
                <a:latin typeface="Arial"/>
                <a:cs typeface="Arial"/>
              </a:rPr>
              <a:t>Query</a:t>
            </a:r>
            <a:r>
              <a:rPr sz="3600" spc="-75" dirty="0">
                <a:solidFill>
                  <a:srgbClr val="C3971A"/>
                </a:solidFill>
                <a:latin typeface="Arial"/>
                <a:cs typeface="Arial"/>
              </a:rPr>
              <a:t> </a:t>
            </a:r>
            <a:r>
              <a:rPr sz="3600" spc="-35" dirty="0">
                <a:solidFill>
                  <a:srgbClr val="C3971A"/>
                </a:solidFill>
                <a:latin typeface="Arial"/>
                <a:cs typeface="Arial"/>
              </a:rPr>
              <a:t>Vector</a:t>
            </a:r>
            <a:endParaRPr sz="3600">
              <a:latin typeface="Arial"/>
              <a:cs typeface="Arial"/>
            </a:endParaRPr>
          </a:p>
        </p:txBody>
      </p:sp>
      <p:sp>
        <p:nvSpPr>
          <p:cNvPr id="89" name="object 89"/>
          <p:cNvSpPr/>
          <p:nvPr/>
        </p:nvSpPr>
        <p:spPr>
          <a:xfrm>
            <a:off x="4051362" y="6009047"/>
            <a:ext cx="678269" cy="67838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4088498" y="6021433"/>
            <a:ext cx="603971" cy="60344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3214999" y="6272696"/>
            <a:ext cx="777875" cy="849630"/>
          </a:xfrm>
          <a:custGeom>
            <a:avLst/>
            <a:gdLst/>
            <a:ahLst/>
            <a:cxnLst/>
            <a:rect l="l" t="t" r="r" b="b"/>
            <a:pathLst>
              <a:path w="777875" h="849629">
                <a:moveTo>
                  <a:pt x="0" y="849325"/>
                </a:moveTo>
                <a:lnTo>
                  <a:pt x="13661" y="801590"/>
                </a:lnTo>
                <a:lnTo>
                  <a:pt x="29161" y="754598"/>
                </a:lnTo>
                <a:lnTo>
                  <a:pt x="46465" y="708398"/>
                </a:lnTo>
                <a:lnTo>
                  <a:pt x="65538" y="663034"/>
                </a:lnTo>
                <a:lnTo>
                  <a:pt x="86347" y="618554"/>
                </a:lnTo>
                <a:lnTo>
                  <a:pt x="108857" y="575003"/>
                </a:lnTo>
                <a:lnTo>
                  <a:pt x="133034" y="532430"/>
                </a:lnTo>
                <a:lnTo>
                  <a:pt x="158844" y="490878"/>
                </a:lnTo>
                <a:lnTo>
                  <a:pt x="186253" y="450397"/>
                </a:lnTo>
                <a:lnTo>
                  <a:pt x="215226" y="411030"/>
                </a:lnTo>
                <a:lnTo>
                  <a:pt x="245730" y="372826"/>
                </a:lnTo>
                <a:lnTo>
                  <a:pt x="277730" y="335831"/>
                </a:lnTo>
                <a:lnTo>
                  <a:pt x="311192" y="300091"/>
                </a:lnTo>
                <a:lnTo>
                  <a:pt x="346082" y="265652"/>
                </a:lnTo>
                <a:lnTo>
                  <a:pt x="382365" y="232561"/>
                </a:lnTo>
                <a:lnTo>
                  <a:pt x="420008" y="200864"/>
                </a:lnTo>
                <a:lnTo>
                  <a:pt x="458976" y="170608"/>
                </a:lnTo>
                <a:lnTo>
                  <a:pt x="499235" y="141839"/>
                </a:lnTo>
                <a:lnTo>
                  <a:pt x="540751" y="114605"/>
                </a:lnTo>
                <a:lnTo>
                  <a:pt x="583905" y="88737"/>
                </a:lnTo>
                <a:lnTo>
                  <a:pt x="628038" y="64699"/>
                </a:lnTo>
                <a:lnTo>
                  <a:pt x="673092" y="42516"/>
                </a:lnTo>
                <a:lnTo>
                  <a:pt x="719008" y="22213"/>
                </a:lnTo>
                <a:lnTo>
                  <a:pt x="765726" y="3817"/>
                </a:lnTo>
                <a:lnTo>
                  <a:pt x="777873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3962481" y="6218349"/>
            <a:ext cx="134620" cy="116839"/>
          </a:xfrm>
          <a:custGeom>
            <a:avLst/>
            <a:gdLst/>
            <a:ahLst/>
            <a:cxnLst/>
            <a:rect l="l" t="t" r="r" b="b"/>
            <a:pathLst>
              <a:path w="134620" h="116839">
                <a:moveTo>
                  <a:pt x="0" y="0"/>
                </a:moveTo>
                <a:lnTo>
                  <a:pt x="36551" y="116311"/>
                </a:lnTo>
                <a:lnTo>
                  <a:pt x="134588" y="21603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4582152" y="5498617"/>
            <a:ext cx="397510" cy="397510"/>
          </a:xfrm>
          <a:custGeom>
            <a:avLst/>
            <a:gdLst/>
            <a:ahLst/>
            <a:cxnLst/>
            <a:rect l="l" t="t" r="r" b="b"/>
            <a:pathLst>
              <a:path w="397510" h="397510">
                <a:moveTo>
                  <a:pt x="396995" y="0"/>
                </a:moveTo>
                <a:lnTo>
                  <a:pt x="8980" y="388015"/>
                </a:lnTo>
                <a:lnTo>
                  <a:pt x="0" y="396995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4504922" y="5843527"/>
            <a:ext cx="129539" cy="129539"/>
          </a:xfrm>
          <a:custGeom>
            <a:avLst/>
            <a:gdLst/>
            <a:ahLst/>
            <a:cxnLst/>
            <a:rect l="l" t="t" r="r" b="b"/>
            <a:pathLst>
              <a:path w="129539" h="129539">
                <a:moveTo>
                  <a:pt x="43105" y="0"/>
                </a:moveTo>
                <a:lnTo>
                  <a:pt x="0" y="129315"/>
                </a:lnTo>
                <a:lnTo>
                  <a:pt x="129315" y="86210"/>
                </a:lnTo>
                <a:lnTo>
                  <a:pt x="4310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4598148" y="6514617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0"/>
                </a:moveTo>
                <a:lnTo>
                  <a:pt x="188525" y="188525"/>
                </a:lnTo>
                <a:lnTo>
                  <a:pt x="197505" y="197505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4743568" y="6660037"/>
            <a:ext cx="129539" cy="129539"/>
          </a:xfrm>
          <a:custGeom>
            <a:avLst/>
            <a:gdLst/>
            <a:ahLst/>
            <a:cxnLst/>
            <a:rect l="l" t="t" r="r" b="b"/>
            <a:pathLst>
              <a:path w="129539" h="129540">
                <a:moveTo>
                  <a:pt x="86211" y="0"/>
                </a:moveTo>
                <a:lnTo>
                  <a:pt x="0" y="86210"/>
                </a:lnTo>
                <a:lnTo>
                  <a:pt x="129316" y="129316"/>
                </a:lnTo>
                <a:lnTo>
                  <a:pt x="862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5829362" y="6009047"/>
            <a:ext cx="678269" cy="67838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5866498" y="6021433"/>
            <a:ext cx="603971" cy="60344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3233397" y="5817882"/>
            <a:ext cx="2558415" cy="1206500"/>
          </a:xfrm>
          <a:custGeom>
            <a:avLst/>
            <a:gdLst/>
            <a:ahLst/>
            <a:cxnLst/>
            <a:rect l="l" t="t" r="r" b="b"/>
            <a:pathLst>
              <a:path w="2558415" h="1206500">
                <a:moveTo>
                  <a:pt x="0" y="1205993"/>
                </a:moveTo>
                <a:lnTo>
                  <a:pt x="12746" y="1158303"/>
                </a:lnTo>
                <a:lnTo>
                  <a:pt x="26910" y="1111199"/>
                </a:lnTo>
                <a:lnTo>
                  <a:pt x="42468" y="1064707"/>
                </a:lnTo>
                <a:lnTo>
                  <a:pt x="59399" y="1018853"/>
                </a:lnTo>
                <a:lnTo>
                  <a:pt x="77680" y="973663"/>
                </a:lnTo>
                <a:lnTo>
                  <a:pt x="97288" y="929160"/>
                </a:lnTo>
                <a:lnTo>
                  <a:pt x="118203" y="885372"/>
                </a:lnTo>
                <a:lnTo>
                  <a:pt x="140401" y="842324"/>
                </a:lnTo>
                <a:lnTo>
                  <a:pt x="163859" y="800040"/>
                </a:lnTo>
                <a:lnTo>
                  <a:pt x="188557" y="758547"/>
                </a:lnTo>
                <a:lnTo>
                  <a:pt x="214471" y="717871"/>
                </a:lnTo>
                <a:lnTo>
                  <a:pt x="241579" y="678036"/>
                </a:lnTo>
                <a:lnTo>
                  <a:pt x="269859" y="639068"/>
                </a:lnTo>
                <a:lnTo>
                  <a:pt x="299288" y="600992"/>
                </a:lnTo>
                <a:lnTo>
                  <a:pt x="329845" y="563835"/>
                </a:lnTo>
                <a:lnTo>
                  <a:pt x="361507" y="527621"/>
                </a:lnTo>
                <a:lnTo>
                  <a:pt x="394251" y="492376"/>
                </a:lnTo>
                <a:lnTo>
                  <a:pt x="428056" y="458126"/>
                </a:lnTo>
                <a:lnTo>
                  <a:pt x="462898" y="424896"/>
                </a:lnTo>
                <a:lnTo>
                  <a:pt x="498757" y="392712"/>
                </a:lnTo>
                <a:lnTo>
                  <a:pt x="535609" y="361598"/>
                </a:lnTo>
                <a:lnTo>
                  <a:pt x="573433" y="331581"/>
                </a:lnTo>
                <a:lnTo>
                  <a:pt x="612205" y="302686"/>
                </a:lnTo>
                <a:lnTo>
                  <a:pt x="651904" y="274939"/>
                </a:lnTo>
                <a:lnTo>
                  <a:pt x="692507" y="248365"/>
                </a:lnTo>
                <a:lnTo>
                  <a:pt x="733993" y="222989"/>
                </a:lnTo>
                <a:lnTo>
                  <a:pt x="776338" y="198838"/>
                </a:lnTo>
                <a:lnTo>
                  <a:pt x="819520" y="175936"/>
                </a:lnTo>
                <a:lnTo>
                  <a:pt x="863518" y="154309"/>
                </a:lnTo>
                <a:lnTo>
                  <a:pt x="908309" y="133982"/>
                </a:lnTo>
                <a:lnTo>
                  <a:pt x="953870" y="114982"/>
                </a:lnTo>
                <a:lnTo>
                  <a:pt x="1000066" y="97360"/>
                </a:lnTo>
                <a:lnTo>
                  <a:pt x="1046575" y="81223"/>
                </a:lnTo>
                <a:lnTo>
                  <a:pt x="1093364" y="66564"/>
                </a:lnTo>
                <a:lnTo>
                  <a:pt x="1140402" y="53377"/>
                </a:lnTo>
                <a:lnTo>
                  <a:pt x="1187657" y="41657"/>
                </a:lnTo>
                <a:lnTo>
                  <a:pt x="1235097" y="31398"/>
                </a:lnTo>
                <a:lnTo>
                  <a:pt x="1282690" y="22594"/>
                </a:lnTo>
                <a:lnTo>
                  <a:pt x="1330405" y="15239"/>
                </a:lnTo>
                <a:lnTo>
                  <a:pt x="1378210" y="9327"/>
                </a:lnTo>
                <a:lnTo>
                  <a:pt x="1426073" y="4853"/>
                </a:lnTo>
                <a:lnTo>
                  <a:pt x="1473963" y="1811"/>
                </a:lnTo>
                <a:lnTo>
                  <a:pt x="1521846" y="195"/>
                </a:lnTo>
                <a:lnTo>
                  <a:pt x="1569693" y="0"/>
                </a:lnTo>
                <a:lnTo>
                  <a:pt x="1617470" y="1218"/>
                </a:lnTo>
                <a:lnTo>
                  <a:pt x="1665147" y="3846"/>
                </a:lnTo>
                <a:lnTo>
                  <a:pt x="1712691" y="7877"/>
                </a:lnTo>
                <a:lnTo>
                  <a:pt x="1760071" y="13305"/>
                </a:lnTo>
                <a:lnTo>
                  <a:pt x="1807255" y="20124"/>
                </a:lnTo>
                <a:lnTo>
                  <a:pt x="1854210" y="28329"/>
                </a:lnTo>
                <a:lnTo>
                  <a:pt x="1900906" y="37914"/>
                </a:lnTo>
                <a:lnTo>
                  <a:pt x="1947311" y="48873"/>
                </a:lnTo>
                <a:lnTo>
                  <a:pt x="1993392" y="61200"/>
                </a:lnTo>
                <a:lnTo>
                  <a:pt x="2039118" y="74890"/>
                </a:lnTo>
                <a:lnTo>
                  <a:pt x="2084458" y="89937"/>
                </a:lnTo>
                <a:lnTo>
                  <a:pt x="2129379" y="106334"/>
                </a:lnTo>
                <a:lnTo>
                  <a:pt x="2173849" y="124077"/>
                </a:lnTo>
                <a:lnTo>
                  <a:pt x="2217838" y="143159"/>
                </a:lnTo>
                <a:lnTo>
                  <a:pt x="2261312" y="163574"/>
                </a:lnTo>
                <a:lnTo>
                  <a:pt x="2304241" y="185318"/>
                </a:lnTo>
                <a:lnTo>
                  <a:pt x="2346592" y="208383"/>
                </a:lnTo>
                <a:lnTo>
                  <a:pt x="2388335" y="232765"/>
                </a:lnTo>
                <a:lnTo>
                  <a:pt x="2429436" y="258458"/>
                </a:lnTo>
                <a:lnTo>
                  <a:pt x="2469864" y="285455"/>
                </a:lnTo>
                <a:lnTo>
                  <a:pt x="2509588" y="313750"/>
                </a:lnTo>
                <a:lnTo>
                  <a:pt x="2548575" y="343339"/>
                </a:lnTo>
                <a:lnTo>
                  <a:pt x="2558276" y="351542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5742612" y="6114677"/>
            <a:ext cx="132715" cy="125730"/>
          </a:xfrm>
          <a:custGeom>
            <a:avLst/>
            <a:gdLst/>
            <a:ahLst/>
            <a:cxnLst/>
            <a:rect l="l" t="t" r="r" b="b"/>
            <a:pathLst>
              <a:path w="132714" h="125729">
                <a:moveTo>
                  <a:pt x="78728" y="0"/>
                </a:moveTo>
                <a:lnTo>
                  <a:pt x="0" y="93092"/>
                </a:lnTo>
                <a:lnTo>
                  <a:pt x="132457" y="125275"/>
                </a:lnTo>
                <a:lnTo>
                  <a:pt x="7872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6360152" y="5498617"/>
            <a:ext cx="397510" cy="397510"/>
          </a:xfrm>
          <a:custGeom>
            <a:avLst/>
            <a:gdLst/>
            <a:ahLst/>
            <a:cxnLst/>
            <a:rect l="l" t="t" r="r" b="b"/>
            <a:pathLst>
              <a:path w="397509" h="397510">
                <a:moveTo>
                  <a:pt x="396995" y="0"/>
                </a:moveTo>
                <a:lnTo>
                  <a:pt x="8980" y="388015"/>
                </a:lnTo>
                <a:lnTo>
                  <a:pt x="0" y="396995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6282922" y="5843527"/>
            <a:ext cx="129539" cy="129539"/>
          </a:xfrm>
          <a:custGeom>
            <a:avLst/>
            <a:gdLst/>
            <a:ahLst/>
            <a:cxnLst/>
            <a:rect l="l" t="t" r="r" b="b"/>
            <a:pathLst>
              <a:path w="129539" h="129539">
                <a:moveTo>
                  <a:pt x="43105" y="0"/>
                </a:moveTo>
                <a:lnTo>
                  <a:pt x="0" y="129315"/>
                </a:lnTo>
                <a:lnTo>
                  <a:pt x="129315" y="86210"/>
                </a:lnTo>
                <a:lnTo>
                  <a:pt x="4310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6376148" y="6514617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0"/>
                </a:moveTo>
                <a:lnTo>
                  <a:pt x="188525" y="188525"/>
                </a:lnTo>
                <a:lnTo>
                  <a:pt x="197505" y="197505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6521567" y="6660037"/>
            <a:ext cx="129539" cy="129539"/>
          </a:xfrm>
          <a:custGeom>
            <a:avLst/>
            <a:gdLst/>
            <a:ahLst/>
            <a:cxnLst/>
            <a:rect l="l" t="t" r="r" b="b"/>
            <a:pathLst>
              <a:path w="129540" h="129540">
                <a:moveTo>
                  <a:pt x="86211" y="0"/>
                </a:moveTo>
                <a:lnTo>
                  <a:pt x="0" y="86210"/>
                </a:lnTo>
                <a:lnTo>
                  <a:pt x="129316" y="129316"/>
                </a:lnTo>
                <a:lnTo>
                  <a:pt x="862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7734362" y="6009047"/>
            <a:ext cx="678269" cy="67838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7771498" y="6021433"/>
            <a:ext cx="603971" cy="60344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3224512" y="5713086"/>
            <a:ext cx="4453890" cy="1398270"/>
          </a:xfrm>
          <a:custGeom>
            <a:avLst/>
            <a:gdLst/>
            <a:ahLst/>
            <a:cxnLst/>
            <a:rect l="l" t="t" r="r" b="b"/>
            <a:pathLst>
              <a:path w="4453890" h="1398270">
                <a:moveTo>
                  <a:pt x="0" y="1398009"/>
                </a:moveTo>
                <a:lnTo>
                  <a:pt x="11052" y="1348493"/>
                </a:lnTo>
                <a:lnTo>
                  <a:pt x="23574" y="1299465"/>
                </a:lnTo>
                <a:lnTo>
                  <a:pt x="37546" y="1250955"/>
                </a:lnTo>
                <a:lnTo>
                  <a:pt x="52951" y="1202992"/>
                </a:lnTo>
                <a:lnTo>
                  <a:pt x="69768" y="1155606"/>
                </a:lnTo>
                <a:lnTo>
                  <a:pt x="87979" y="1108825"/>
                </a:lnTo>
                <a:lnTo>
                  <a:pt x="107565" y="1062678"/>
                </a:lnTo>
                <a:lnTo>
                  <a:pt x="128507" y="1017195"/>
                </a:lnTo>
                <a:lnTo>
                  <a:pt x="150786" y="972405"/>
                </a:lnTo>
                <a:lnTo>
                  <a:pt x="174382" y="928336"/>
                </a:lnTo>
                <a:lnTo>
                  <a:pt x="199279" y="885018"/>
                </a:lnTo>
                <a:lnTo>
                  <a:pt x="225455" y="842479"/>
                </a:lnTo>
                <a:lnTo>
                  <a:pt x="252892" y="800750"/>
                </a:lnTo>
                <a:lnTo>
                  <a:pt x="281572" y="759859"/>
                </a:lnTo>
                <a:lnTo>
                  <a:pt x="311475" y="719835"/>
                </a:lnTo>
                <a:lnTo>
                  <a:pt x="342583" y="680707"/>
                </a:lnTo>
                <a:lnTo>
                  <a:pt x="374876" y="642504"/>
                </a:lnTo>
                <a:lnTo>
                  <a:pt x="408335" y="605256"/>
                </a:lnTo>
                <a:lnTo>
                  <a:pt x="442942" y="568991"/>
                </a:lnTo>
                <a:lnTo>
                  <a:pt x="478678" y="533739"/>
                </a:lnTo>
                <a:lnTo>
                  <a:pt x="515523" y="499529"/>
                </a:lnTo>
                <a:lnTo>
                  <a:pt x="553459" y="466389"/>
                </a:lnTo>
                <a:lnTo>
                  <a:pt x="592467" y="434349"/>
                </a:lnTo>
                <a:lnTo>
                  <a:pt x="632527" y="403438"/>
                </a:lnTo>
                <a:lnTo>
                  <a:pt x="673622" y="373685"/>
                </a:lnTo>
                <a:lnTo>
                  <a:pt x="715944" y="344880"/>
                </a:lnTo>
                <a:lnTo>
                  <a:pt x="758739" y="317443"/>
                </a:lnTo>
                <a:lnTo>
                  <a:pt x="801990" y="291347"/>
                </a:lnTo>
                <a:lnTo>
                  <a:pt x="845683" y="266569"/>
                </a:lnTo>
                <a:lnTo>
                  <a:pt x="889801" y="243081"/>
                </a:lnTo>
                <a:lnTo>
                  <a:pt x="934330" y="220858"/>
                </a:lnTo>
                <a:lnTo>
                  <a:pt x="979252" y="199875"/>
                </a:lnTo>
                <a:lnTo>
                  <a:pt x="1024554" y="180106"/>
                </a:lnTo>
                <a:lnTo>
                  <a:pt x="1070218" y="161526"/>
                </a:lnTo>
                <a:lnTo>
                  <a:pt x="1116229" y="144108"/>
                </a:lnTo>
                <a:lnTo>
                  <a:pt x="1162572" y="127827"/>
                </a:lnTo>
                <a:lnTo>
                  <a:pt x="1209230" y="112658"/>
                </a:lnTo>
                <a:lnTo>
                  <a:pt x="1256189" y="98575"/>
                </a:lnTo>
                <a:lnTo>
                  <a:pt x="1303433" y="85551"/>
                </a:lnTo>
                <a:lnTo>
                  <a:pt x="1350945" y="73563"/>
                </a:lnTo>
                <a:lnTo>
                  <a:pt x="1398711" y="62583"/>
                </a:lnTo>
                <a:lnTo>
                  <a:pt x="1446714" y="52587"/>
                </a:lnTo>
                <a:lnTo>
                  <a:pt x="1494938" y="43548"/>
                </a:lnTo>
                <a:lnTo>
                  <a:pt x="1543369" y="35441"/>
                </a:lnTo>
                <a:lnTo>
                  <a:pt x="1591991" y="28241"/>
                </a:lnTo>
                <a:lnTo>
                  <a:pt x="1640787" y="21922"/>
                </a:lnTo>
                <a:lnTo>
                  <a:pt x="1689743" y="16457"/>
                </a:lnTo>
                <a:lnTo>
                  <a:pt x="1738842" y="11823"/>
                </a:lnTo>
                <a:lnTo>
                  <a:pt x="1788068" y="7992"/>
                </a:lnTo>
                <a:lnTo>
                  <a:pt x="1837407" y="4939"/>
                </a:lnTo>
                <a:lnTo>
                  <a:pt x="1886843" y="2639"/>
                </a:lnTo>
                <a:lnTo>
                  <a:pt x="1936359" y="1067"/>
                </a:lnTo>
                <a:lnTo>
                  <a:pt x="1985940" y="195"/>
                </a:lnTo>
                <a:lnTo>
                  <a:pt x="2035571" y="0"/>
                </a:lnTo>
                <a:lnTo>
                  <a:pt x="2085235" y="454"/>
                </a:lnTo>
                <a:lnTo>
                  <a:pt x="2134918" y="1533"/>
                </a:lnTo>
                <a:lnTo>
                  <a:pt x="2184603" y="3211"/>
                </a:lnTo>
                <a:lnTo>
                  <a:pt x="2234274" y="5462"/>
                </a:lnTo>
                <a:lnTo>
                  <a:pt x="2283917" y="8261"/>
                </a:lnTo>
                <a:lnTo>
                  <a:pt x="2333515" y="11581"/>
                </a:lnTo>
                <a:lnTo>
                  <a:pt x="2383053" y="15398"/>
                </a:lnTo>
                <a:lnTo>
                  <a:pt x="2432515" y="19686"/>
                </a:lnTo>
                <a:lnTo>
                  <a:pt x="2481886" y="24419"/>
                </a:lnTo>
                <a:lnTo>
                  <a:pt x="2531149" y="29571"/>
                </a:lnTo>
                <a:lnTo>
                  <a:pt x="2580289" y="35117"/>
                </a:lnTo>
                <a:lnTo>
                  <a:pt x="2629290" y="41032"/>
                </a:lnTo>
                <a:lnTo>
                  <a:pt x="2678138" y="47289"/>
                </a:lnTo>
                <a:lnTo>
                  <a:pt x="2726815" y="53862"/>
                </a:lnTo>
                <a:lnTo>
                  <a:pt x="2776089" y="60833"/>
                </a:lnTo>
                <a:lnTo>
                  <a:pt x="2825358" y="68108"/>
                </a:lnTo>
                <a:lnTo>
                  <a:pt x="2874620" y="75687"/>
                </a:lnTo>
                <a:lnTo>
                  <a:pt x="2923875" y="83571"/>
                </a:lnTo>
                <a:lnTo>
                  <a:pt x="2973122" y="91761"/>
                </a:lnTo>
                <a:lnTo>
                  <a:pt x="3022360" y="100259"/>
                </a:lnTo>
                <a:lnTo>
                  <a:pt x="3071587" y="109064"/>
                </a:lnTo>
                <a:lnTo>
                  <a:pt x="3120802" y="118177"/>
                </a:lnTo>
                <a:lnTo>
                  <a:pt x="3170005" y="127600"/>
                </a:lnTo>
                <a:lnTo>
                  <a:pt x="3219195" y="137333"/>
                </a:lnTo>
                <a:lnTo>
                  <a:pt x="3268370" y="147377"/>
                </a:lnTo>
                <a:lnTo>
                  <a:pt x="3317529" y="157733"/>
                </a:lnTo>
                <a:lnTo>
                  <a:pt x="3366672" y="168401"/>
                </a:lnTo>
                <a:lnTo>
                  <a:pt x="3415797" y="179382"/>
                </a:lnTo>
                <a:lnTo>
                  <a:pt x="3464903" y="190678"/>
                </a:lnTo>
                <a:lnTo>
                  <a:pt x="3513989" y="202288"/>
                </a:lnTo>
                <a:lnTo>
                  <a:pt x="3563055" y="214214"/>
                </a:lnTo>
                <a:lnTo>
                  <a:pt x="3612098" y="226457"/>
                </a:lnTo>
                <a:lnTo>
                  <a:pt x="3661119" y="239016"/>
                </a:lnTo>
                <a:lnTo>
                  <a:pt x="3710115" y="251894"/>
                </a:lnTo>
                <a:lnTo>
                  <a:pt x="3759087" y="265091"/>
                </a:lnTo>
                <a:lnTo>
                  <a:pt x="3808032" y="278607"/>
                </a:lnTo>
                <a:lnTo>
                  <a:pt x="3856950" y="292444"/>
                </a:lnTo>
                <a:lnTo>
                  <a:pt x="3905840" y="306602"/>
                </a:lnTo>
                <a:lnTo>
                  <a:pt x="3954701" y="321082"/>
                </a:lnTo>
                <a:lnTo>
                  <a:pt x="4003532" y="335885"/>
                </a:lnTo>
                <a:lnTo>
                  <a:pt x="4052331" y="351011"/>
                </a:lnTo>
                <a:lnTo>
                  <a:pt x="4101098" y="366462"/>
                </a:lnTo>
                <a:lnTo>
                  <a:pt x="4149832" y="382238"/>
                </a:lnTo>
                <a:lnTo>
                  <a:pt x="4198531" y="398340"/>
                </a:lnTo>
                <a:lnTo>
                  <a:pt x="4247194" y="414769"/>
                </a:lnTo>
                <a:lnTo>
                  <a:pt x="4295821" y="431526"/>
                </a:lnTo>
                <a:lnTo>
                  <a:pt x="4344411" y="448611"/>
                </a:lnTo>
                <a:lnTo>
                  <a:pt x="4392962" y="466025"/>
                </a:lnTo>
                <a:lnTo>
                  <a:pt x="4441473" y="483769"/>
                </a:lnTo>
                <a:lnTo>
                  <a:pt x="4453383" y="488269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7644472" y="6139840"/>
            <a:ext cx="135890" cy="114300"/>
          </a:xfrm>
          <a:custGeom>
            <a:avLst/>
            <a:gdLst/>
            <a:ahLst/>
            <a:cxnLst/>
            <a:rect l="l" t="t" r="r" b="b"/>
            <a:pathLst>
              <a:path w="135890" h="114300">
                <a:moveTo>
                  <a:pt x="43086" y="0"/>
                </a:moveTo>
                <a:lnTo>
                  <a:pt x="0" y="114053"/>
                </a:lnTo>
                <a:lnTo>
                  <a:pt x="135596" y="100112"/>
                </a:lnTo>
                <a:lnTo>
                  <a:pt x="4308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8265152" y="5498617"/>
            <a:ext cx="397510" cy="397510"/>
          </a:xfrm>
          <a:custGeom>
            <a:avLst/>
            <a:gdLst/>
            <a:ahLst/>
            <a:cxnLst/>
            <a:rect l="l" t="t" r="r" b="b"/>
            <a:pathLst>
              <a:path w="397509" h="397510">
                <a:moveTo>
                  <a:pt x="396995" y="0"/>
                </a:moveTo>
                <a:lnTo>
                  <a:pt x="8980" y="388015"/>
                </a:lnTo>
                <a:lnTo>
                  <a:pt x="0" y="396995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8187922" y="5843527"/>
            <a:ext cx="129539" cy="129539"/>
          </a:xfrm>
          <a:custGeom>
            <a:avLst/>
            <a:gdLst/>
            <a:ahLst/>
            <a:cxnLst/>
            <a:rect l="l" t="t" r="r" b="b"/>
            <a:pathLst>
              <a:path w="129540" h="129539">
                <a:moveTo>
                  <a:pt x="43105" y="0"/>
                </a:moveTo>
                <a:lnTo>
                  <a:pt x="0" y="129315"/>
                </a:lnTo>
                <a:lnTo>
                  <a:pt x="129315" y="86210"/>
                </a:lnTo>
                <a:lnTo>
                  <a:pt x="4310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8281148" y="6514617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0"/>
                </a:moveTo>
                <a:lnTo>
                  <a:pt x="188525" y="188525"/>
                </a:lnTo>
                <a:lnTo>
                  <a:pt x="197505" y="197505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8426567" y="6660037"/>
            <a:ext cx="129539" cy="129539"/>
          </a:xfrm>
          <a:custGeom>
            <a:avLst/>
            <a:gdLst/>
            <a:ahLst/>
            <a:cxnLst/>
            <a:rect l="l" t="t" r="r" b="b"/>
            <a:pathLst>
              <a:path w="129540" h="129540">
                <a:moveTo>
                  <a:pt x="86210" y="0"/>
                </a:moveTo>
                <a:lnTo>
                  <a:pt x="0" y="86210"/>
                </a:lnTo>
                <a:lnTo>
                  <a:pt x="129315" y="129316"/>
                </a:lnTo>
                <a:lnTo>
                  <a:pt x="8621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9740962" y="6009047"/>
            <a:ext cx="678269" cy="67838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9778098" y="6021433"/>
            <a:ext cx="603971" cy="60344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3239928" y="5735166"/>
            <a:ext cx="6438900" cy="1355090"/>
          </a:xfrm>
          <a:custGeom>
            <a:avLst/>
            <a:gdLst/>
            <a:ahLst/>
            <a:cxnLst/>
            <a:rect l="l" t="t" r="r" b="b"/>
            <a:pathLst>
              <a:path w="6438900" h="1355090">
                <a:moveTo>
                  <a:pt x="0" y="1354705"/>
                </a:moveTo>
                <a:lnTo>
                  <a:pt x="10453" y="1306435"/>
                </a:lnTo>
                <a:lnTo>
                  <a:pt x="22379" y="1258634"/>
                </a:lnTo>
                <a:lnTo>
                  <a:pt x="35760" y="1211332"/>
                </a:lnTo>
                <a:lnTo>
                  <a:pt x="50578" y="1164559"/>
                </a:lnTo>
                <a:lnTo>
                  <a:pt x="66814" y="1118347"/>
                </a:lnTo>
                <a:lnTo>
                  <a:pt x="84451" y="1072724"/>
                </a:lnTo>
                <a:lnTo>
                  <a:pt x="103470" y="1027722"/>
                </a:lnTo>
                <a:lnTo>
                  <a:pt x="123852" y="983370"/>
                </a:lnTo>
                <a:lnTo>
                  <a:pt x="145581" y="939700"/>
                </a:lnTo>
                <a:lnTo>
                  <a:pt x="168637" y="896741"/>
                </a:lnTo>
                <a:lnTo>
                  <a:pt x="193003" y="854525"/>
                </a:lnTo>
                <a:lnTo>
                  <a:pt x="218661" y="813080"/>
                </a:lnTo>
                <a:lnTo>
                  <a:pt x="245592" y="772438"/>
                </a:lnTo>
                <a:lnTo>
                  <a:pt x="273778" y="732629"/>
                </a:lnTo>
                <a:lnTo>
                  <a:pt x="303201" y="693683"/>
                </a:lnTo>
                <a:lnTo>
                  <a:pt x="333843" y="655631"/>
                </a:lnTo>
                <a:lnTo>
                  <a:pt x="365685" y="618502"/>
                </a:lnTo>
                <a:lnTo>
                  <a:pt x="398711" y="582328"/>
                </a:lnTo>
                <a:lnTo>
                  <a:pt x="432900" y="547139"/>
                </a:lnTo>
                <a:lnTo>
                  <a:pt x="468236" y="512964"/>
                </a:lnTo>
                <a:lnTo>
                  <a:pt x="504701" y="479835"/>
                </a:lnTo>
                <a:lnTo>
                  <a:pt x="542275" y="447782"/>
                </a:lnTo>
                <a:lnTo>
                  <a:pt x="580867" y="416795"/>
                </a:lnTo>
                <a:lnTo>
                  <a:pt x="620004" y="387150"/>
                </a:lnTo>
                <a:lnTo>
                  <a:pt x="659673" y="358820"/>
                </a:lnTo>
                <a:lnTo>
                  <a:pt x="699860" y="331781"/>
                </a:lnTo>
                <a:lnTo>
                  <a:pt x="740553" y="306010"/>
                </a:lnTo>
                <a:lnTo>
                  <a:pt x="781739" y="281482"/>
                </a:lnTo>
                <a:lnTo>
                  <a:pt x="823405" y="258173"/>
                </a:lnTo>
                <a:lnTo>
                  <a:pt x="865537" y="236057"/>
                </a:lnTo>
                <a:lnTo>
                  <a:pt x="908124" y="215112"/>
                </a:lnTo>
                <a:lnTo>
                  <a:pt x="951152" y="195311"/>
                </a:lnTo>
                <a:lnTo>
                  <a:pt x="994607" y="176632"/>
                </a:lnTo>
                <a:lnTo>
                  <a:pt x="1038478" y="159050"/>
                </a:lnTo>
                <a:lnTo>
                  <a:pt x="1082751" y="142539"/>
                </a:lnTo>
                <a:lnTo>
                  <a:pt x="1127413" y="127077"/>
                </a:lnTo>
                <a:lnTo>
                  <a:pt x="1172452" y="112639"/>
                </a:lnTo>
                <a:lnTo>
                  <a:pt x="1217853" y="99199"/>
                </a:lnTo>
                <a:lnTo>
                  <a:pt x="1263606" y="86735"/>
                </a:lnTo>
                <a:lnTo>
                  <a:pt x="1309695" y="75221"/>
                </a:lnTo>
                <a:lnTo>
                  <a:pt x="1356109" y="64633"/>
                </a:lnTo>
                <a:lnTo>
                  <a:pt x="1402835" y="54947"/>
                </a:lnTo>
                <a:lnTo>
                  <a:pt x="1449859" y="46138"/>
                </a:lnTo>
                <a:lnTo>
                  <a:pt x="1497168" y="38182"/>
                </a:lnTo>
                <a:lnTo>
                  <a:pt x="1544751" y="31055"/>
                </a:lnTo>
                <a:lnTo>
                  <a:pt x="1592593" y="24732"/>
                </a:lnTo>
                <a:lnTo>
                  <a:pt x="1640682" y="19189"/>
                </a:lnTo>
                <a:lnTo>
                  <a:pt x="1689005" y="14402"/>
                </a:lnTo>
                <a:lnTo>
                  <a:pt x="1737548" y="10346"/>
                </a:lnTo>
                <a:lnTo>
                  <a:pt x="1786300" y="6996"/>
                </a:lnTo>
                <a:lnTo>
                  <a:pt x="1835246" y="4330"/>
                </a:lnTo>
                <a:lnTo>
                  <a:pt x="1884374" y="2321"/>
                </a:lnTo>
                <a:lnTo>
                  <a:pt x="1933672" y="946"/>
                </a:lnTo>
                <a:lnTo>
                  <a:pt x="1983126" y="180"/>
                </a:lnTo>
                <a:lnTo>
                  <a:pt x="2032722" y="0"/>
                </a:lnTo>
                <a:lnTo>
                  <a:pt x="2082449" y="379"/>
                </a:lnTo>
                <a:lnTo>
                  <a:pt x="2132294" y="1296"/>
                </a:lnTo>
                <a:lnTo>
                  <a:pt x="2182242" y="2724"/>
                </a:lnTo>
                <a:lnTo>
                  <a:pt x="2232282" y="4639"/>
                </a:lnTo>
                <a:lnTo>
                  <a:pt x="2282401" y="7018"/>
                </a:lnTo>
                <a:lnTo>
                  <a:pt x="2332585" y="9836"/>
                </a:lnTo>
                <a:lnTo>
                  <a:pt x="2382821" y="13068"/>
                </a:lnTo>
                <a:lnTo>
                  <a:pt x="2433097" y="16690"/>
                </a:lnTo>
                <a:lnTo>
                  <a:pt x="2483399" y="20678"/>
                </a:lnTo>
                <a:lnTo>
                  <a:pt x="2533716" y="25007"/>
                </a:lnTo>
                <a:lnTo>
                  <a:pt x="2584033" y="29653"/>
                </a:lnTo>
                <a:lnTo>
                  <a:pt x="2634337" y="34591"/>
                </a:lnTo>
                <a:lnTo>
                  <a:pt x="2684617" y="39798"/>
                </a:lnTo>
                <a:lnTo>
                  <a:pt x="2734858" y="45249"/>
                </a:lnTo>
                <a:lnTo>
                  <a:pt x="2785049" y="50919"/>
                </a:lnTo>
                <a:lnTo>
                  <a:pt x="2835175" y="56785"/>
                </a:lnTo>
                <a:lnTo>
                  <a:pt x="2885224" y="62821"/>
                </a:lnTo>
                <a:lnTo>
                  <a:pt x="2935184" y="69003"/>
                </a:lnTo>
                <a:lnTo>
                  <a:pt x="2985040" y="75308"/>
                </a:lnTo>
                <a:lnTo>
                  <a:pt x="3034781" y="81710"/>
                </a:lnTo>
                <a:lnTo>
                  <a:pt x="3084393" y="88185"/>
                </a:lnTo>
                <a:lnTo>
                  <a:pt x="3134952" y="94815"/>
                </a:lnTo>
                <a:lnTo>
                  <a:pt x="3185514" y="101428"/>
                </a:lnTo>
                <a:lnTo>
                  <a:pt x="3236077" y="108026"/>
                </a:lnTo>
                <a:lnTo>
                  <a:pt x="3286643" y="114607"/>
                </a:lnTo>
                <a:lnTo>
                  <a:pt x="3337210" y="121173"/>
                </a:lnTo>
                <a:lnTo>
                  <a:pt x="3387780" y="127722"/>
                </a:lnTo>
                <a:lnTo>
                  <a:pt x="3438352" y="134256"/>
                </a:lnTo>
                <a:lnTo>
                  <a:pt x="3488925" y="140774"/>
                </a:lnTo>
                <a:lnTo>
                  <a:pt x="3539501" y="147276"/>
                </a:lnTo>
                <a:lnTo>
                  <a:pt x="3590079" y="153761"/>
                </a:lnTo>
                <a:lnTo>
                  <a:pt x="3640659" y="160231"/>
                </a:lnTo>
                <a:lnTo>
                  <a:pt x="3691240" y="166685"/>
                </a:lnTo>
                <a:lnTo>
                  <a:pt x="3741824" y="173123"/>
                </a:lnTo>
                <a:lnTo>
                  <a:pt x="3792410" y="179545"/>
                </a:lnTo>
                <a:lnTo>
                  <a:pt x="3842997" y="185951"/>
                </a:lnTo>
                <a:lnTo>
                  <a:pt x="3893587" y="192342"/>
                </a:lnTo>
                <a:lnTo>
                  <a:pt x="3944179" y="198716"/>
                </a:lnTo>
                <a:lnTo>
                  <a:pt x="3994773" y="205074"/>
                </a:lnTo>
                <a:lnTo>
                  <a:pt x="4045368" y="211416"/>
                </a:lnTo>
                <a:lnTo>
                  <a:pt x="4095966" y="217743"/>
                </a:lnTo>
                <a:lnTo>
                  <a:pt x="4146566" y="224053"/>
                </a:lnTo>
                <a:lnTo>
                  <a:pt x="4197167" y="230347"/>
                </a:lnTo>
                <a:lnTo>
                  <a:pt x="4247771" y="236626"/>
                </a:lnTo>
                <a:lnTo>
                  <a:pt x="4298376" y="242888"/>
                </a:lnTo>
                <a:lnTo>
                  <a:pt x="4348984" y="249135"/>
                </a:lnTo>
                <a:lnTo>
                  <a:pt x="4399593" y="255365"/>
                </a:lnTo>
                <a:lnTo>
                  <a:pt x="4450205" y="261580"/>
                </a:lnTo>
                <a:lnTo>
                  <a:pt x="4500818" y="267778"/>
                </a:lnTo>
                <a:lnTo>
                  <a:pt x="4551433" y="273961"/>
                </a:lnTo>
                <a:lnTo>
                  <a:pt x="4602050" y="280128"/>
                </a:lnTo>
                <a:lnTo>
                  <a:pt x="4652670" y="286278"/>
                </a:lnTo>
                <a:lnTo>
                  <a:pt x="4703291" y="292413"/>
                </a:lnTo>
                <a:lnTo>
                  <a:pt x="4753914" y="298532"/>
                </a:lnTo>
                <a:lnTo>
                  <a:pt x="4804539" y="304635"/>
                </a:lnTo>
                <a:lnTo>
                  <a:pt x="4855165" y="310721"/>
                </a:lnTo>
                <a:lnTo>
                  <a:pt x="4905794" y="316792"/>
                </a:lnTo>
                <a:lnTo>
                  <a:pt x="4956425" y="322847"/>
                </a:lnTo>
                <a:lnTo>
                  <a:pt x="5007058" y="328886"/>
                </a:lnTo>
                <a:lnTo>
                  <a:pt x="5057692" y="334909"/>
                </a:lnTo>
                <a:lnTo>
                  <a:pt x="5108329" y="340916"/>
                </a:lnTo>
                <a:lnTo>
                  <a:pt x="5158967" y="346907"/>
                </a:lnTo>
                <a:lnTo>
                  <a:pt x="5209607" y="352882"/>
                </a:lnTo>
                <a:lnTo>
                  <a:pt x="5260249" y="358841"/>
                </a:lnTo>
                <a:lnTo>
                  <a:pt x="5310893" y="364784"/>
                </a:lnTo>
                <a:lnTo>
                  <a:pt x="5361539" y="370710"/>
                </a:lnTo>
                <a:lnTo>
                  <a:pt x="5412187" y="376621"/>
                </a:lnTo>
                <a:lnTo>
                  <a:pt x="5462837" y="382516"/>
                </a:lnTo>
                <a:lnTo>
                  <a:pt x="5513488" y="388395"/>
                </a:lnTo>
                <a:lnTo>
                  <a:pt x="5564142" y="394258"/>
                </a:lnTo>
                <a:lnTo>
                  <a:pt x="5614797" y="400105"/>
                </a:lnTo>
                <a:lnTo>
                  <a:pt x="5665454" y="405936"/>
                </a:lnTo>
                <a:lnTo>
                  <a:pt x="5716113" y="411751"/>
                </a:lnTo>
                <a:lnTo>
                  <a:pt x="5766774" y="417551"/>
                </a:lnTo>
                <a:lnTo>
                  <a:pt x="5817437" y="423334"/>
                </a:lnTo>
                <a:lnTo>
                  <a:pt x="5868101" y="429101"/>
                </a:lnTo>
                <a:lnTo>
                  <a:pt x="5918768" y="434852"/>
                </a:lnTo>
                <a:lnTo>
                  <a:pt x="5969436" y="440587"/>
                </a:lnTo>
                <a:lnTo>
                  <a:pt x="6020106" y="446306"/>
                </a:lnTo>
                <a:lnTo>
                  <a:pt x="6070778" y="452009"/>
                </a:lnTo>
                <a:lnTo>
                  <a:pt x="6121452" y="457696"/>
                </a:lnTo>
                <a:lnTo>
                  <a:pt x="6172128" y="463367"/>
                </a:lnTo>
                <a:lnTo>
                  <a:pt x="6222805" y="469022"/>
                </a:lnTo>
                <a:lnTo>
                  <a:pt x="6273484" y="474661"/>
                </a:lnTo>
                <a:lnTo>
                  <a:pt x="6324166" y="480284"/>
                </a:lnTo>
                <a:lnTo>
                  <a:pt x="6374848" y="485891"/>
                </a:lnTo>
                <a:lnTo>
                  <a:pt x="6425533" y="491481"/>
                </a:lnTo>
                <a:lnTo>
                  <a:pt x="6438302" y="491737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9658339" y="6164864"/>
            <a:ext cx="128905" cy="121285"/>
          </a:xfrm>
          <a:custGeom>
            <a:avLst/>
            <a:gdLst/>
            <a:ahLst/>
            <a:cxnLst/>
            <a:rect l="l" t="t" r="r" b="b"/>
            <a:pathLst>
              <a:path w="128904" h="121285">
                <a:moveTo>
                  <a:pt x="14564" y="0"/>
                </a:moveTo>
                <a:lnTo>
                  <a:pt x="0" y="121047"/>
                </a:lnTo>
                <a:lnTo>
                  <a:pt x="128329" y="75088"/>
                </a:lnTo>
                <a:lnTo>
                  <a:pt x="1456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10271752" y="5498617"/>
            <a:ext cx="397510" cy="397510"/>
          </a:xfrm>
          <a:custGeom>
            <a:avLst/>
            <a:gdLst/>
            <a:ahLst/>
            <a:cxnLst/>
            <a:rect l="l" t="t" r="r" b="b"/>
            <a:pathLst>
              <a:path w="397509" h="397510">
                <a:moveTo>
                  <a:pt x="396995" y="0"/>
                </a:moveTo>
                <a:lnTo>
                  <a:pt x="8980" y="388015"/>
                </a:lnTo>
                <a:lnTo>
                  <a:pt x="0" y="396995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10194522" y="5843527"/>
            <a:ext cx="129539" cy="129539"/>
          </a:xfrm>
          <a:custGeom>
            <a:avLst/>
            <a:gdLst/>
            <a:ahLst/>
            <a:cxnLst/>
            <a:rect l="l" t="t" r="r" b="b"/>
            <a:pathLst>
              <a:path w="129540" h="129539">
                <a:moveTo>
                  <a:pt x="43105" y="0"/>
                </a:moveTo>
                <a:lnTo>
                  <a:pt x="0" y="129315"/>
                </a:lnTo>
                <a:lnTo>
                  <a:pt x="129315" y="86210"/>
                </a:lnTo>
                <a:lnTo>
                  <a:pt x="4310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10287748" y="6514617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0"/>
                </a:moveTo>
                <a:lnTo>
                  <a:pt x="188525" y="188525"/>
                </a:lnTo>
                <a:lnTo>
                  <a:pt x="197505" y="197505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10433167" y="6660037"/>
            <a:ext cx="129539" cy="129539"/>
          </a:xfrm>
          <a:custGeom>
            <a:avLst/>
            <a:gdLst/>
            <a:ahLst/>
            <a:cxnLst/>
            <a:rect l="l" t="t" r="r" b="b"/>
            <a:pathLst>
              <a:path w="129540" h="129540">
                <a:moveTo>
                  <a:pt x="86210" y="0"/>
                </a:moveTo>
                <a:lnTo>
                  <a:pt x="0" y="86210"/>
                </a:lnTo>
                <a:lnTo>
                  <a:pt x="129315" y="129316"/>
                </a:lnTo>
                <a:lnTo>
                  <a:pt x="8621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 txBox="1"/>
          <p:nvPr/>
        </p:nvSpPr>
        <p:spPr>
          <a:xfrm>
            <a:off x="939800" y="1538122"/>
            <a:ext cx="11058525" cy="5957570"/>
          </a:xfrm>
          <a:prstGeom prst="rect">
            <a:avLst/>
          </a:prstGeom>
        </p:spPr>
        <p:txBody>
          <a:bodyPr vert="horz" wrap="square" lIns="0" tIns="233045" rIns="0" bIns="0" rtlCol="0">
            <a:spAutoFit/>
          </a:bodyPr>
          <a:lstStyle/>
          <a:p>
            <a:pPr marL="381000" indent="-317500">
              <a:lnSpc>
                <a:spcPct val="100000"/>
              </a:lnSpc>
              <a:spcBef>
                <a:spcPts val="1835"/>
              </a:spcBef>
              <a:buSzPct val="74509"/>
              <a:buChar char="•"/>
              <a:tabLst>
                <a:tab pos="380365" algn="l"/>
                <a:tab pos="381000" algn="l"/>
              </a:tabLst>
            </a:pPr>
            <a:r>
              <a:rPr sz="2550" dirty="0">
                <a:latin typeface="Arial"/>
                <a:cs typeface="Arial"/>
              </a:rPr>
              <a:t>Use </a:t>
            </a:r>
            <a:r>
              <a:rPr sz="2550" spc="65" dirty="0">
                <a:latin typeface="Arial"/>
                <a:cs typeface="Arial"/>
              </a:rPr>
              <a:t>“query” </a:t>
            </a:r>
            <a:r>
              <a:rPr sz="2550" spc="25" dirty="0">
                <a:latin typeface="Arial"/>
                <a:cs typeface="Arial"/>
              </a:rPr>
              <a:t>vector </a:t>
            </a:r>
            <a:r>
              <a:rPr sz="2550" spc="55" dirty="0">
                <a:latin typeface="Arial"/>
                <a:cs typeface="Arial"/>
              </a:rPr>
              <a:t>(decoder </a:t>
            </a:r>
            <a:r>
              <a:rPr sz="2550" dirty="0">
                <a:latin typeface="Arial"/>
                <a:cs typeface="Arial"/>
              </a:rPr>
              <a:t>state) </a:t>
            </a:r>
            <a:r>
              <a:rPr sz="2550" spc="45" dirty="0">
                <a:latin typeface="Arial"/>
                <a:cs typeface="Arial"/>
              </a:rPr>
              <a:t>and </a:t>
            </a:r>
            <a:r>
              <a:rPr sz="2550" spc="55" dirty="0">
                <a:latin typeface="Arial"/>
                <a:cs typeface="Arial"/>
              </a:rPr>
              <a:t>“key” </a:t>
            </a:r>
            <a:r>
              <a:rPr sz="2550" spc="20" dirty="0">
                <a:latin typeface="Arial"/>
                <a:cs typeface="Arial"/>
              </a:rPr>
              <a:t>vectors </a:t>
            </a:r>
            <a:r>
              <a:rPr sz="2550" dirty="0">
                <a:latin typeface="Arial"/>
                <a:cs typeface="Arial"/>
              </a:rPr>
              <a:t>(all </a:t>
            </a:r>
            <a:r>
              <a:rPr sz="2550" spc="40" dirty="0">
                <a:latin typeface="Arial"/>
                <a:cs typeface="Arial"/>
              </a:rPr>
              <a:t>encoder</a:t>
            </a:r>
            <a:r>
              <a:rPr sz="2550" spc="-190" dirty="0">
                <a:latin typeface="Arial"/>
                <a:cs typeface="Arial"/>
              </a:rPr>
              <a:t> </a:t>
            </a:r>
            <a:r>
              <a:rPr sz="2550" dirty="0">
                <a:latin typeface="Arial"/>
                <a:cs typeface="Arial"/>
              </a:rPr>
              <a:t>states)</a:t>
            </a:r>
            <a:endParaRPr sz="2550">
              <a:latin typeface="Arial"/>
              <a:cs typeface="Arial"/>
            </a:endParaRPr>
          </a:p>
          <a:p>
            <a:pPr marL="381000" indent="-317500">
              <a:lnSpc>
                <a:spcPct val="100000"/>
              </a:lnSpc>
              <a:spcBef>
                <a:spcPts val="1739"/>
              </a:spcBef>
              <a:buSzPct val="74509"/>
              <a:buChar char="•"/>
              <a:tabLst>
                <a:tab pos="380365" algn="l"/>
                <a:tab pos="381000" algn="l"/>
              </a:tabLst>
            </a:pPr>
            <a:r>
              <a:rPr sz="2550" spc="-45" dirty="0">
                <a:latin typeface="Arial"/>
                <a:cs typeface="Arial"/>
              </a:rPr>
              <a:t>For </a:t>
            </a:r>
            <a:r>
              <a:rPr sz="2550" spc="35" dirty="0">
                <a:latin typeface="Arial"/>
                <a:cs typeface="Arial"/>
              </a:rPr>
              <a:t>each </a:t>
            </a:r>
            <a:r>
              <a:rPr sz="2550" spc="20" dirty="0">
                <a:latin typeface="Arial"/>
                <a:cs typeface="Arial"/>
              </a:rPr>
              <a:t>query-key </a:t>
            </a:r>
            <a:r>
              <a:rPr sz="2550" spc="-20" dirty="0">
                <a:latin typeface="Arial"/>
                <a:cs typeface="Arial"/>
              </a:rPr>
              <a:t>pair, </a:t>
            </a:r>
            <a:r>
              <a:rPr sz="2550" spc="30" dirty="0">
                <a:latin typeface="Arial"/>
                <a:cs typeface="Arial"/>
              </a:rPr>
              <a:t>calculate</a:t>
            </a:r>
            <a:r>
              <a:rPr sz="2550" spc="10" dirty="0">
                <a:latin typeface="Arial"/>
                <a:cs typeface="Arial"/>
              </a:rPr>
              <a:t> </a:t>
            </a:r>
            <a:r>
              <a:rPr sz="2550" spc="25" dirty="0">
                <a:latin typeface="Arial"/>
                <a:cs typeface="Arial"/>
              </a:rPr>
              <a:t>weight</a:t>
            </a:r>
            <a:endParaRPr sz="2550">
              <a:latin typeface="Arial"/>
              <a:cs typeface="Arial"/>
            </a:endParaRPr>
          </a:p>
          <a:p>
            <a:pPr marL="381000" indent="-317500">
              <a:lnSpc>
                <a:spcPct val="100000"/>
              </a:lnSpc>
              <a:spcBef>
                <a:spcPts val="1739"/>
              </a:spcBef>
              <a:buSzPct val="74509"/>
              <a:buChar char="•"/>
              <a:tabLst>
                <a:tab pos="380365" algn="l"/>
                <a:tab pos="381000" algn="l"/>
              </a:tabLst>
            </a:pPr>
            <a:r>
              <a:rPr sz="2550" spc="5" dirty="0">
                <a:latin typeface="Arial"/>
                <a:cs typeface="Arial"/>
              </a:rPr>
              <a:t>Normalize </a:t>
            </a:r>
            <a:r>
              <a:rPr sz="2550" dirty="0">
                <a:latin typeface="Arial"/>
                <a:cs typeface="Arial"/>
              </a:rPr>
              <a:t>to </a:t>
            </a:r>
            <a:r>
              <a:rPr sz="2550" spc="95" dirty="0">
                <a:latin typeface="Arial"/>
                <a:cs typeface="Arial"/>
              </a:rPr>
              <a:t>add </a:t>
            </a:r>
            <a:r>
              <a:rPr sz="2550" dirty="0">
                <a:latin typeface="Arial"/>
                <a:cs typeface="Arial"/>
              </a:rPr>
              <a:t>to one </a:t>
            </a:r>
            <a:r>
              <a:rPr sz="2550" spc="30" dirty="0">
                <a:latin typeface="Arial"/>
                <a:cs typeface="Arial"/>
              </a:rPr>
              <a:t>using</a:t>
            </a:r>
            <a:r>
              <a:rPr sz="2550" spc="-105" dirty="0">
                <a:latin typeface="Arial"/>
                <a:cs typeface="Arial"/>
              </a:rPr>
              <a:t> </a:t>
            </a:r>
            <a:r>
              <a:rPr sz="2550" dirty="0">
                <a:latin typeface="Arial"/>
                <a:cs typeface="Arial"/>
              </a:rPr>
              <a:t>softmax</a:t>
            </a:r>
            <a:endParaRPr sz="2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250">
              <a:latin typeface="Times New Roman"/>
              <a:cs typeface="Times New Roman"/>
            </a:endParaRPr>
          </a:p>
          <a:p>
            <a:pPr marL="3543300">
              <a:lnSpc>
                <a:spcPct val="100000"/>
              </a:lnSpc>
              <a:tabLst>
                <a:tab pos="5498465" algn="l"/>
                <a:tab pos="7454265" algn="l"/>
                <a:tab pos="9333865" algn="l"/>
              </a:tabLst>
            </a:pPr>
            <a:r>
              <a:rPr sz="3600" i="1" spc="-5" dirty="0">
                <a:latin typeface="Arial"/>
                <a:cs typeface="Arial"/>
              </a:rPr>
              <a:t>kono	</a:t>
            </a:r>
            <a:r>
              <a:rPr sz="3600" i="1" spc="45" dirty="0">
                <a:latin typeface="Arial"/>
                <a:cs typeface="Arial"/>
              </a:rPr>
              <a:t>eiga	</a:t>
            </a:r>
            <a:r>
              <a:rPr sz="3600" i="1" spc="95" dirty="0">
                <a:latin typeface="Arial"/>
                <a:cs typeface="Arial"/>
              </a:rPr>
              <a:t>ga	</a:t>
            </a:r>
            <a:r>
              <a:rPr sz="3600" i="1" spc="-5" dirty="0">
                <a:latin typeface="Arial"/>
                <a:cs typeface="Arial"/>
              </a:rPr>
              <a:t>kirai</a:t>
            </a:r>
            <a:endParaRPr sz="3600">
              <a:latin typeface="Arial"/>
              <a:cs typeface="Arial"/>
            </a:endParaRPr>
          </a:p>
          <a:p>
            <a:pPr marL="1854200" marR="7672070" indent="368300">
              <a:lnSpc>
                <a:spcPts val="4300"/>
              </a:lnSpc>
              <a:spcBef>
                <a:spcPts val="540"/>
              </a:spcBef>
            </a:pPr>
            <a:r>
              <a:rPr sz="3600" spc="-5" dirty="0">
                <a:solidFill>
                  <a:srgbClr val="164F86"/>
                </a:solidFill>
                <a:latin typeface="Arial"/>
                <a:cs typeface="Arial"/>
              </a:rPr>
              <a:t>Key  </a:t>
            </a:r>
            <a:r>
              <a:rPr sz="3600" spc="-405" dirty="0">
                <a:solidFill>
                  <a:srgbClr val="164F86"/>
                </a:solidFill>
                <a:latin typeface="Arial"/>
                <a:cs typeface="Arial"/>
              </a:rPr>
              <a:t>V</a:t>
            </a:r>
            <a:r>
              <a:rPr sz="3600" spc="30" dirty="0">
                <a:solidFill>
                  <a:srgbClr val="164F86"/>
                </a:solidFill>
                <a:latin typeface="Arial"/>
                <a:cs typeface="Arial"/>
              </a:rPr>
              <a:t>ectors</a:t>
            </a:r>
            <a:endParaRPr sz="3600">
              <a:latin typeface="Arial"/>
              <a:cs typeface="Arial"/>
            </a:endParaRPr>
          </a:p>
          <a:p>
            <a:pPr marL="1308100">
              <a:lnSpc>
                <a:spcPct val="100000"/>
              </a:lnSpc>
              <a:spcBef>
                <a:spcPts val="2540"/>
              </a:spcBef>
              <a:tabLst>
                <a:tab pos="1688464" algn="l"/>
              </a:tabLst>
            </a:pPr>
            <a:r>
              <a:rPr sz="5400" baseline="-3086" dirty="0">
                <a:latin typeface="Arial"/>
                <a:cs typeface="Arial"/>
              </a:rPr>
              <a:t>I	</a:t>
            </a:r>
            <a:r>
              <a:rPr sz="3600" spc="-5" dirty="0">
                <a:latin typeface="Arial"/>
                <a:cs typeface="Arial"/>
              </a:rPr>
              <a:t>hate</a:t>
            </a:r>
            <a:endParaRPr sz="3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400">
              <a:latin typeface="Times New Roman"/>
              <a:cs typeface="Times New Roman"/>
            </a:endParaRPr>
          </a:p>
          <a:p>
            <a:pPr marL="3225800">
              <a:lnSpc>
                <a:spcPct val="100000"/>
              </a:lnSpc>
              <a:tabLst>
                <a:tab pos="4926965" algn="l"/>
                <a:tab pos="6908165" algn="l"/>
                <a:tab pos="8838565" algn="l"/>
              </a:tabLst>
            </a:pPr>
            <a:r>
              <a:rPr sz="3600" spc="45" dirty="0">
                <a:latin typeface="Arial"/>
                <a:cs typeface="Arial"/>
              </a:rPr>
              <a:t>a</a:t>
            </a:r>
            <a:r>
              <a:rPr sz="3600" spc="67" baseline="-6944" dirty="0">
                <a:latin typeface="Arial"/>
                <a:cs typeface="Arial"/>
              </a:rPr>
              <a:t>1</a:t>
            </a:r>
            <a:r>
              <a:rPr sz="3600" spc="45" dirty="0">
                <a:latin typeface="Arial"/>
                <a:cs typeface="Arial"/>
              </a:rPr>
              <a:t>=2.1	</a:t>
            </a:r>
            <a:r>
              <a:rPr sz="3600" spc="35" dirty="0">
                <a:latin typeface="Arial"/>
                <a:cs typeface="Arial"/>
              </a:rPr>
              <a:t>a</a:t>
            </a:r>
            <a:r>
              <a:rPr sz="3600" spc="52" baseline="-6944" dirty="0">
                <a:latin typeface="Arial"/>
                <a:cs typeface="Arial"/>
              </a:rPr>
              <a:t>2</a:t>
            </a:r>
            <a:r>
              <a:rPr sz="3600" spc="35" dirty="0">
                <a:latin typeface="Arial"/>
                <a:cs typeface="Arial"/>
              </a:rPr>
              <a:t>=-0.1	</a:t>
            </a:r>
            <a:r>
              <a:rPr sz="3600" spc="45" dirty="0">
                <a:latin typeface="Arial"/>
                <a:cs typeface="Arial"/>
              </a:rPr>
              <a:t>a</a:t>
            </a:r>
            <a:r>
              <a:rPr sz="3600" spc="67" baseline="-6944" dirty="0">
                <a:latin typeface="Arial"/>
                <a:cs typeface="Arial"/>
              </a:rPr>
              <a:t>3</a:t>
            </a:r>
            <a:r>
              <a:rPr sz="3600" spc="45" dirty="0">
                <a:latin typeface="Arial"/>
                <a:cs typeface="Arial"/>
              </a:rPr>
              <a:t>=0.3	</a:t>
            </a:r>
            <a:r>
              <a:rPr sz="3600" spc="35" dirty="0">
                <a:latin typeface="Arial"/>
                <a:cs typeface="Arial"/>
              </a:rPr>
              <a:t>a</a:t>
            </a:r>
            <a:r>
              <a:rPr sz="3600" spc="52" baseline="-6944" dirty="0">
                <a:latin typeface="Arial"/>
                <a:cs typeface="Arial"/>
              </a:rPr>
              <a:t>4</a:t>
            </a:r>
            <a:r>
              <a:rPr sz="3600" spc="35" dirty="0">
                <a:latin typeface="Arial"/>
                <a:cs typeface="Arial"/>
              </a:rPr>
              <a:t>=-1.0</a:t>
            </a:r>
            <a:endParaRPr sz="3600">
              <a:latin typeface="Arial"/>
              <a:cs typeface="Arial"/>
            </a:endParaRPr>
          </a:p>
        </p:txBody>
      </p:sp>
      <p:sp>
        <p:nvSpPr>
          <p:cNvPr id="122" name="object 122"/>
          <p:cNvSpPr/>
          <p:nvPr/>
        </p:nvSpPr>
        <p:spPr>
          <a:xfrm>
            <a:off x="4057925" y="7843112"/>
            <a:ext cx="7392027" cy="67838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 txBox="1"/>
          <p:nvPr/>
        </p:nvSpPr>
        <p:spPr>
          <a:xfrm>
            <a:off x="4096025" y="7855811"/>
            <a:ext cx="7315834" cy="602615"/>
          </a:xfrm>
          <a:prstGeom prst="rect">
            <a:avLst/>
          </a:prstGeom>
          <a:solidFill>
            <a:srgbClr val="DCDEE0"/>
          </a:solidFill>
        </p:spPr>
        <p:txBody>
          <a:bodyPr vert="horz" wrap="square" lIns="0" tIns="106680" rIns="0" bIns="0" rtlCol="0">
            <a:spAutoFit/>
          </a:bodyPr>
          <a:lstStyle/>
          <a:p>
            <a:pPr marL="11430" algn="ctr">
              <a:lnSpc>
                <a:spcPct val="100000"/>
              </a:lnSpc>
              <a:spcBef>
                <a:spcPts val="840"/>
              </a:spcBef>
            </a:pPr>
            <a:r>
              <a:rPr sz="2400" dirty="0">
                <a:latin typeface="Arial"/>
                <a:cs typeface="Arial"/>
              </a:rPr>
              <a:t>softmax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4" name="object 124"/>
          <p:cNvSpPr/>
          <p:nvPr/>
        </p:nvSpPr>
        <p:spPr>
          <a:xfrm>
            <a:off x="7630340" y="7413528"/>
            <a:ext cx="0" cy="236220"/>
          </a:xfrm>
          <a:custGeom>
            <a:avLst/>
            <a:gdLst/>
            <a:ahLst/>
            <a:cxnLst/>
            <a:rect l="l" t="t" r="r" b="b"/>
            <a:pathLst>
              <a:path h="236220">
                <a:moveTo>
                  <a:pt x="0" y="0"/>
                </a:moveTo>
                <a:lnTo>
                  <a:pt x="0" y="235922"/>
                </a:lnTo>
              </a:path>
            </a:pathLst>
          </a:custGeom>
          <a:ln w="508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7523660" y="7624050"/>
            <a:ext cx="213360" cy="213360"/>
          </a:xfrm>
          <a:custGeom>
            <a:avLst/>
            <a:gdLst/>
            <a:ahLst/>
            <a:cxnLst/>
            <a:rect l="l" t="t" r="r" b="b"/>
            <a:pathLst>
              <a:path w="213359" h="213359">
                <a:moveTo>
                  <a:pt x="213359" y="0"/>
                </a:moveTo>
                <a:lnTo>
                  <a:pt x="0" y="0"/>
                </a:lnTo>
                <a:lnTo>
                  <a:pt x="106679" y="213360"/>
                </a:lnTo>
                <a:lnTo>
                  <a:pt x="21335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 txBox="1"/>
          <p:nvPr/>
        </p:nvSpPr>
        <p:spPr>
          <a:xfrm>
            <a:off x="3987800" y="8699500"/>
            <a:ext cx="74231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00"/>
              </a:spcBef>
              <a:tabLst>
                <a:tab pos="3733165" algn="l"/>
                <a:tab pos="5739765" algn="l"/>
              </a:tabLst>
            </a:pPr>
            <a:r>
              <a:rPr sz="3600" spc="45" dirty="0">
                <a:latin typeface="Arial"/>
                <a:cs typeface="Arial"/>
              </a:rPr>
              <a:t>α</a:t>
            </a:r>
            <a:r>
              <a:rPr sz="3600" spc="67" baseline="-6944" dirty="0">
                <a:latin typeface="Arial"/>
                <a:cs typeface="Arial"/>
              </a:rPr>
              <a:t>1</a:t>
            </a:r>
            <a:r>
              <a:rPr sz="3600" spc="45" dirty="0">
                <a:latin typeface="Arial"/>
                <a:cs typeface="Arial"/>
              </a:rPr>
              <a:t>=0.76</a:t>
            </a:r>
            <a:r>
              <a:rPr sz="3600" spc="155" dirty="0">
                <a:latin typeface="Arial"/>
                <a:cs typeface="Arial"/>
              </a:rPr>
              <a:t> </a:t>
            </a:r>
            <a:r>
              <a:rPr sz="3600" spc="45" dirty="0">
                <a:latin typeface="Arial"/>
                <a:cs typeface="Arial"/>
              </a:rPr>
              <a:t>α</a:t>
            </a:r>
            <a:r>
              <a:rPr sz="3600" spc="67" baseline="-6944" dirty="0">
                <a:latin typeface="Arial"/>
                <a:cs typeface="Arial"/>
              </a:rPr>
              <a:t>2</a:t>
            </a:r>
            <a:r>
              <a:rPr sz="3600" spc="45" dirty="0">
                <a:latin typeface="Arial"/>
                <a:cs typeface="Arial"/>
              </a:rPr>
              <a:t>=0.08	α</a:t>
            </a:r>
            <a:r>
              <a:rPr sz="3600" spc="67" baseline="-6944" dirty="0">
                <a:latin typeface="Arial"/>
                <a:cs typeface="Arial"/>
              </a:rPr>
              <a:t>3</a:t>
            </a:r>
            <a:r>
              <a:rPr sz="3600" spc="45" dirty="0">
                <a:latin typeface="Arial"/>
                <a:cs typeface="Arial"/>
              </a:rPr>
              <a:t>=0.13	α</a:t>
            </a:r>
            <a:r>
              <a:rPr sz="3600" spc="67" baseline="-6944" dirty="0">
                <a:latin typeface="Arial"/>
                <a:cs typeface="Arial"/>
              </a:rPr>
              <a:t>4</a:t>
            </a:r>
            <a:r>
              <a:rPr sz="3600" spc="45" dirty="0">
                <a:latin typeface="Arial"/>
                <a:cs typeface="Arial"/>
              </a:rPr>
              <a:t>=0.03</a:t>
            </a:r>
            <a:endParaRPr sz="3600">
              <a:latin typeface="Arial"/>
              <a:cs typeface="Arial"/>
            </a:endParaRPr>
          </a:p>
        </p:txBody>
      </p:sp>
      <p:sp>
        <p:nvSpPr>
          <p:cNvPr id="127" name="object 127"/>
          <p:cNvSpPr/>
          <p:nvPr/>
        </p:nvSpPr>
        <p:spPr>
          <a:xfrm>
            <a:off x="7630340" y="8467628"/>
            <a:ext cx="0" cy="236220"/>
          </a:xfrm>
          <a:custGeom>
            <a:avLst/>
            <a:gdLst/>
            <a:ahLst/>
            <a:cxnLst/>
            <a:rect l="l" t="t" r="r" b="b"/>
            <a:pathLst>
              <a:path h="236220">
                <a:moveTo>
                  <a:pt x="0" y="0"/>
                </a:moveTo>
                <a:lnTo>
                  <a:pt x="0" y="235922"/>
                </a:lnTo>
              </a:path>
            </a:pathLst>
          </a:custGeom>
          <a:ln w="508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7523660" y="8678151"/>
            <a:ext cx="213360" cy="213360"/>
          </a:xfrm>
          <a:custGeom>
            <a:avLst/>
            <a:gdLst/>
            <a:ahLst/>
            <a:cxnLst/>
            <a:rect l="l" t="t" r="r" b="b"/>
            <a:pathLst>
              <a:path w="213359" h="213359">
                <a:moveTo>
                  <a:pt x="213359" y="0"/>
                </a:moveTo>
                <a:lnTo>
                  <a:pt x="0" y="0"/>
                </a:lnTo>
                <a:lnTo>
                  <a:pt x="106679" y="213359"/>
                </a:lnTo>
                <a:lnTo>
                  <a:pt x="21335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2750</TotalTime>
  <Words>819</Words>
  <Application>Microsoft Macintosh PowerPoint</Application>
  <PresentationFormat>Custom</PresentationFormat>
  <Paragraphs>137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Times New Roman</vt:lpstr>
      <vt:lpstr>Office Theme</vt:lpstr>
      <vt:lpstr>PowerPoint Presentation</vt:lpstr>
      <vt:lpstr>Negative sampling for Word2Vec</vt:lpstr>
      <vt:lpstr>Negative sampling for Word2Vec</vt:lpstr>
      <vt:lpstr>Encoder-decoder Models</vt:lpstr>
      <vt:lpstr>Sentence Representations</vt:lpstr>
      <vt:lpstr>Attention</vt:lpstr>
      <vt:lpstr>Why attention?</vt:lpstr>
      <vt:lpstr>Basic Idea</vt:lpstr>
      <vt:lpstr>Calculating Attention (1)</vt:lpstr>
      <vt:lpstr>Calculating Attention (2)</vt:lpstr>
      <vt:lpstr>A Graphical Example</vt:lpstr>
      <vt:lpstr>Attention Score Functions (1)</vt:lpstr>
      <vt:lpstr>Attention Score Functions (2)</vt:lpstr>
      <vt:lpstr>Convolutional neural network for text classification</vt:lpstr>
      <vt:lpstr>Convolutional neural network for text classification</vt:lpstr>
      <vt:lpstr>Convolutional neural network for text classification</vt:lpstr>
      <vt:lpstr>Convolutional neural network for text classification</vt:lpstr>
      <vt:lpstr>Convolutional neural network for text classification</vt:lpstr>
      <vt:lpstr>Convolutional neural network for text classification</vt:lpstr>
      <vt:lpstr>Convolutional neural network for text classification</vt:lpstr>
      <vt:lpstr>Convolutional neural network for text classification</vt:lpstr>
      <vt:lpstr>Convolutional neural network as N-gram feature extractor</vt:lpstr>
      <vt:lpstr>CNN on images vs text</vt:lpstr>
      <vt:lpstr>Pre-trained feature extraction</vt:lpstr>
      <vt:lpstr>Pre-trained feature extraction</vt:lpstr>
      <vt:lpstr>A sample question</vt:lpstr>
      <vt:lpstr>And here is another</vt:lpstr>
      <vt:lpstr>Ah! One more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Encoder-decoder Models</dc:title>
  <cp:lastModifiedBy>Soujanya Poria (Dr)</cp:lastModifiedBy>
  <cp:revision>30</cp:revision>
  <dcterms:created xsi:type="dcterms:W3CDTF">2019-11-27T03:50:00Z</dcterms:created>
  <dcterms:modified xsi:type="dcterms:W3CDTF">2019-12-03T01:59:21Z</dcterms:modified>
</cp:coreProperties>
</file>